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0" d="100"/>
          <a:sy n="60" d="100"/>
        </p:scale>
        <p:origin x="2558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9458845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160531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40495393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0588399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41207648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190952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5828438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10462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6545572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3822233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36704814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80B8C8-CE2C-4761-B195-E2946C69FF95}" type="datetimeFigureOut">
              <a:rPr lang="en-ZA" smtClean="0"/>
              <a:t>2023/02/15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Z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139E2D-4440-49E9-98E1-1A9999C09899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9781105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4">
            <a:extLst>
              <a:ext uri="{FF2B5EF4-FFF2-40B4-BE49-F238E27FC236}">
                <a16:creationId xmlns:a16="http://schemas.microsoft.com/office/drawing/2014/main" id="{250FDD62-2146-4CA5-BC3E-5A6EFD617333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246063" y="1614488"/>
            <a:ext cx="6365875" cy="6056312"/>
            <a:chOff x="155" y="1017"/>
            <a:chExt cx="4010" cy="3815"/>
          </a:xfrm>
        </p:grpSpPr>
        <p:sp>
          <p:nvSpPr>
            <p:cNvPr id="7" name="AutoShape 3">
              <a:extLst>
                <a:ext uri="{FF2B5EF4-FFF2-40B4-BE49-F238E27FC236}">
                  <a16:creationId xmlns:a16="http://schemas.microsoft.com/office/drawing/2014/main" id="{0B580AEC-4275-4604-A626-3C54B4FCA780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155" y="1017"/>
              <a:ext cx="4010" cy="381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9" name="Rectangle 6">
              <a:extLst>
                <a:ext uri="{FF2B5EF4-FFF2-40B4-BE49-F238E27FC236}">
                  <a16:creationId xmlns:a16="http://schemas.microsoft.com/office/drawing/2014/main" id="{F96961D4-3700-42C9-A6B2-A80EB34812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1" y="1125"/>
              <a:ext cx="1270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026045 Pantoea ananatis 1846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0" name="Freeform 7">
              <a:extLst>
                <a:ext uri="{FF2B5EF4-FFF2-40B4-BE49-F238E27FC236}">
                  <a16:creationId xmlns:a16="http://schemas.microsoft.com/office/drawing/2014/main" id="{0BD609DA-68C1-44AA-A041-B61BA547C1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8" y="1169"/>
              <a:ext cx="4" cy="52"/>
            </a:xfrm>
            <a:custGeom>
              <a:avLst/>
              <a:gdLst>
                <a:gd name="T0" fmla="*/ 0 w 4"/>
                <a:gd name="T1" fmla="*/ 52 h 52"/>
                <a:gd name="T2" fmla="*/ 0 w 4"/>
                <a:gd name="T3" fmla="*/ 0 h 52"/>
                <a:gd name="T4" fmla="*/ 4 w 4"/>
                <a:gd name="T5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2">
                  <a:moveTo>
                    <a:pt x="0" y="52"/>
                  </a:moveTo>
                  <a:lnTo>
                    <a:pt x="0" y="0"/>
                  </a:lnTo>
                  <a:lnTo>
                    <a:pt x="4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11" name="Rectangle 8">
              <a:extLst>
                <a:ext uri="{FF2B5EF4-FFF2-40B4-BE49-F238E27FC236}">
                  <a16:creationId xmlns:a16="http://schemas.microsoft.com/office/drawing/2014/main" id="{DF3BFC1E-1EE1-4F2D-86A3-DF8669BB808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9" y="1229"/>
              <a:ext cx="1474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FJ611812 Pantoea ananatis ATCC27995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2" name="Freeform 9">
              <a:extLst>
                <a:ext uri="{FF2B5EF4-FFF2-40B4-BE49-F238E27FC236}">
                  <a16:creationId xmlns:a16="http://schemas.microsoft.com/office/drawing/2014/main" id="{49FFBBF6-A565-4457-8DBA-E45913188AF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8" y="1225"/>
              <a:ext cx="13" cy="48"/>
            </a:xfrm>
            <a:custGeom>
              <a:avLst/>
              <a:gdLst>
                <a:gd name="T0" fmla="*/ 0 w 13"/>
                <a:gd name="T1" fmla="*/ 0 h 48"/>
                <a:gd name="T2" fmla="*/ 0 w 13"/>
                <a:gd name="T3" fmla="*/ 48 h 48"/>
                <a:gd name="T4" fmla="*/ 13 w 13"/>
                <a:gd name="T5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3" h="48">
                  <a:moveTo>
                    <a:pt x="0" y="0"/>
                  </a:moveTo>
                  <a:lnTo>
                    <a:pt x="0" y="48"/>
                  </a:lnTo>
                  <a:lnTo>
                    <a:pt x="13" y="4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13" name="Freeform 10">
              <a:extLst>
                <a:ext uri="{FF2B5EF4-FFF2-40B4-BE49-F238E27FC236}">
                  <a16:creationId xmlns:a16="http://schemas.microsoft.com/office/drawing/2014/main" id="{25BEC964-C503-4F0A-AFC1-FFD8326AF4B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3" y="1221"/>
              <a:ext cx="35" cy="78"/>
            </a:xfrm>
            <a:custGeom>
              <a:avLst/>
              <a:gdLst>
                <a:gd name="T0" fmla="*/ 0 w 35"/>
                <a:gd name="T1" fmla="*/ 78 h 78"/>
                <a:gd name="T2" fmla="*/ 0 w 35"/>
                <a:gd name="T3" fmla="*/ 0 h 78"/>
                <a:gd name="T4" fmla="*/ 35 w 35"/>
                <a:gd name="T5" fmla="*/ 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5" h="78">
                  <a:moveTo>
                    <a:pt x="0" y="78"/>
                  </a:moveTo>
                  <a:lnTo>
                    <a:pt x="0" y="0"/>
                  </a:lnTo>
                  <a:lnTo>
                    <a:pt x="35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14" name="Rectangle 11">
              <a:extLst>
                <a:ext uri="{FF2B5EF4-FFF2-40B4-BE49-F238E27FC236}">
                  <a16:creationId xmlns:a16="http://schemas.microsoft.com/office/drawing/2014/main" id="{E8568852-6571-4C46-9AC2-ED95D177064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22" y="1334"/>
              <a:ext cx="347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SPR128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5" name="Freeform 12">
              <a:extLst>
                <a:ext uri="{FF2B5EF4-FFF2-40B4-BE49-F238E27FC236}">
                  <a16:creationId xmlns:a16="http://schemas.microsoft.com/office/drawing/2014/main" id="{50DC4A2A-DCE7-4AAB-88C2-082F2F682AB5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3" y="1303"/>
              <a:ext cx="0" cy="74"/>
            </a:xfrm>
            <a:custGeom>
              <a:avLst/>
              <a:gdLst>
                <a:gd name="T0" fmla="*/ 0 h 74"/>
                <a:gd name="T1" fmla="*/ 74 h 74"/>
                <a:gd name="T2" fmla="*/ 74 h 74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74">
                  <a:moveTo>
                    <a:pt x="0" y="0"/>
                  </a:moveTo>
                  <a:lnTo>
                    <a:pt x="0" y="74"/>
                  </a:lnTo>
                  <a:lnTo>
                    <a:pt x="0" y="74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16" name="Freeform 13">
              <a:extLst>
                <a:ext uri="{FF2B5EF4-FFF2-40B4-BE49-F238E27FC236}">
                  <a16:creationId xmlns:a16="http://schemas.microsoft.com/office/drawing/2014/main" id="{3E1CADA3-D96B-4697-9B29-09405BB219C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4" y="1299"/>
              <a:ext cx="9" cy="117"/>
            </a:xfrm>
            <a:custGeom>
              <a:avLst/>
              <a:gdLst>
                <a:gd name="T0" fmla="*/ 0 w 9"/>
                <a:gd name="T1" fmla="*/ 117 h 117"/>
                <a:gd name="T2" fmla="*/ 0 w 9"/>
                <a:gd name="T3" fmla="*/ 0 h 117"/>
                <a:gd name="T4" fmla="*/ 9 w 9"/>
                <a:gd name="T5" fmla="*/ 0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117">
                  <a:moveTo>
                    <a:pt x="0" y="117"/>
                  </a:moveTo>
                  <a:lnTo>
                    <a:pt x="0" y="0"/>
                  </a:lnTo>
                  <a:lnTo>
                    <a:pt x="9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17" name="Rectangle 14">
              <a:extLst>
                <a:ext uri="{FF2B5EF4-FFF2-40B4-BE49-F238E27FC236}">
                  <a16:creationId xmlns:a16="http://schemas.microsoft.com/office/drawing/2014/main" id="{7EE5C6FC-7C03-4261-900D-0F9659096CE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17" y="1438"/>
              <a:ext cx="347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SPR126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8" name="Freeform 15">
              <a:extLst>
                <a:ext uri="{FF2B5EF4-FFF2-40B4-BE49-F238E27FC236}">
                  <a16:creationId xmlns:a16="http://schemas.microsoft.com/office/drawing/2014/main" id="{36DFF7E4-11C4-4C08-A912-4643B0777B9F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9" y="1481"/>
              <a:ext cx="0" cy="52"/>
            </a:xfrm>
            <a:custGeom>
              <a:avLst/>
              <a:gdLst>
                <a:gd name="T0" fmla="*/ 52 h 52"/>
                <a:gd name="T1" fmla="*/ 0 h 52"/>
                <a:gd name="T2" fmla="*/ 0 h 5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52">
                  <a:moveTo>
                    <a:pt x="0" y="5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19" name="Rectangle 16">
              <a:extLst>
                <a:ext uri="{FF2B5EF4-FFF2-40B4-BE49-F238E27FC236}">
                  <a16:creationId xmlns:a16="http://schemas.microsoft.com/office/drawing/2014/main" id="{B97B4607-5CB9-4E19-8516-9E1A3C73B3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17" y="1542"/>
              <a:ext cx="1470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EF688010 Pantoea anthophila LMG2558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0" name="Freeform 17">
              <a:extLst>
                <a:ext uri="{FF2B5EF4-FFF2-40B4-BE49-F238E27FC236}">
                  <a16:creationId xmlns:a16="http://schemas.microsoft.com/office/drawing/2014/main" id="{C3570512-C38B-4CDE-8B8C-C756F88C159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9" y="1537"/>
              <a:ext cx="0" cy="48"/>
            </a:xfrm>
            <a:custGeom>
              <a:avLst/>
              <a:gdLst>
                <a:gd name="T0" fmla="*/ 0 h 48"/>
                <a:gd name="T1" fmla="*/ 48 h 48"/>
                <a:gd name="T2" fmla="*/ 48 h 4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48">
                  <a:moveTo>
                    <a:pt x="0" y="0"/>
                  </a:moveTo>
                  <a:lnTo>
                    <a:pt x="0" y="48"/>
                  </a:lnTo>
                  <a:lnTo>
                    <a:pt x="0" y="4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21" name="Freeform 18">
              <a:extLst>
                <a:ext uri="{FF2B5EF4-FFF2-40B4-BE49-F238E27FC236}">
                  <a16:creationId xmlns:a16="http://schemas.microsoft.com/office/drawing/2014/main" id="{BCB39E6D-A573-460B-ABF3-A0C5116CE0B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4" y="1420"/>
              <a:ext cx="5" cy="113"/>
            </a:xfrm>
            <a:custGeom>
              <a:avLst/>
              <a:gdLst>
                <a:gd name="T0" fmla="*/ 0 w 5"/>
                <a:gd name="T1" fmla="*/ 0 h 113"/>
                <a:gd name="T2" fmla="*/ 0 w 5"/>
                <a:gd name="T3" fmla="*/ 113 h 113"/>
                <a:gd name="T4" fmla="*/ 5 w 5"/>
                <a:gd name="T5" fmla="*/ 11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113">
                  <a:moveTo>
                    <a:pt x="0" y="0"/>
                  </a:moveTo>
                  <a:lnTo>
                    <a:pt x="0" y="113"/>
                  </a:lnTo>
                  <a:lnTo>
                    <a:pt x="5" y="113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22" name="Freeform 19">
              <a:extLst>
                <a:ext uri="{FF2B5EF4-FFF2-40B4-BE49-F238E27FC236}">
                  <a16:creationId xmlns:a16="http://schemas.microsoft.com/office/drawing/2014/main" id="{9A430D19-6F24-41BB-96CD-9683E5323A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1416"/>
              <a:ext cx="8" cy="134"/>
            </a:xfrm>
            <a:custGeom>
              <a:avLst/>
              <a:gdLst>
                <a:gd name="T0" fmla="*/ 0 w 8"/>
                <a:gd name="T1" fmla="*/ 134 h 134"/>
                <a:gd name="T2" fmla="*/ 0 w 8"/>
                <a:gd name="T3" fmla="*/ 0 h 134"/>
                <a:gd name="T4" fmla="*/ 8 w 8"/>
                <a:gd name="T5" fmla="*/ 0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" h="134">
                  <a:moveTo>
                    <a:pt x="0" y="134"/>
                  </a:moveTo>
                  <a:lnTo>
                    <a:pt x="0" y="0"/>
                  </a:lnTo>
                  <a:lnTo>
                    <a:pt x="8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23" name="Rectangle 20">
              <a:extLst>
                <a:ext uri="{FF2B5EF4-FFF2-40B4-BE49-F238E27FC236}">
                  <a16:creationId xmlns:a16="http://schemas.microsoft.com/office/drawing/2014/main" id="{2D77F00E-7719-4AE8-9464-85C95614E2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13" y="1646"/>
              <a:ext cx="1327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HQ407288 Pantoea anthophila C113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4" name="Freeform 21">
              <a:extLst>
                <a:ext uri="{FF2B5EF4-FFF2-40B4-BE49-F238E27FC236}">
                  <a16:creationId xmlns:a16="http://schemas.microsoft.com/office/drawing/2014/main" id="{A339F3A1-8D68-411E-98EB-876C9995964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1555"/>
              <a:ext cx="8" cy="134"/>
            </a:xfrm>
            <a:custGeom>
              <a:avLst/>
              <a:gdLst>
                <a:gd name="T0" fmla="*/ 0 w 8"/>
                <a:gd name="T1" fmla="*/ 0 h 134"/>
                <a:gd name="T2" fmla="*/ 0 w 8"/>
                <a:gd name="T3" fmla="*/ 134 h 134"/>
                <a:gd name="T4" fmla="*/ 8 w 8"/>
                <a:gd name="T5" fmla="*/ 134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" h="134">
                  <a:moveTo>
                    <a:pt x="0" y="0"/>
                  </a:moveTo>
                  <a:lnTo>
                    <a:pt x="0" y="134"/>
                  </a:lnTo>
                  <a:lnTo>
                    <a:pt x="8" y="134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25" name="Freeform 22">
              <a:extLst>
                <a:ext uri="{FF2B5EF4-FFF2-40B4-BE49-F238E27FC236}">
                  <a16:creationId xmlns:a16="http://schemas.microsoft.com/office/drawing/2014/main" id="{2A8BFA3F-21EC-4209-9355-18019013B5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3" y="1550"/>
              <a:ext cx="13" cy="122"/>
            </a:xfrm>
            <a:custGeom>
              <a:avLst/>
              <a:gdLst>
                <a:gd name="T0" fmla="*/ 0 w 13"/>
                <a:gd name="T1" fmla="*/ 122 h 122"/>
                <a:gd name="T2" fmla="*/ 0 w 13"/>
                <a:gd name="T3" fmla="*/ 0 h 122"/>
                <a:gd name="T4" fmla="*/ 13 w 13"/>
                <a:gd name="T5" fmla="*/ 0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3" h="122">
                  <a:moveTo>
                    <a:pt x="0" y="122"/>
                  </a:moveTo>
                  <a:lnTo>
                    <a:pt x="0" y="0"/>
                  </a:lnTo>
                  <a:lnTo>
                    <a:pt x="13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26" name="Rectangle 23">
              <a:extLst>
                <a:ext uri="{FF2B5EF4-FFF2-40B4-BE49-F238E27FC236}">
                  <a16:creationId xmlns:a16="http://schemas.microsoft.com/office/drawing/2014/main" id="{E4466DD6-AABF-437B-A164-7492D72C8AE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91" y="1750"/>
              <a:ext cx="1686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ON973240 Pantoea anthophila SORGH AS797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7" name="Freeform 24">
              <a:extLst>
                <a:ext uri="{FF2B5EF4-FFF2-40B4-BE49-F238E27FC236}">
                  <a16:creationId xmlns:a16="http://schemas.microsoft.com/office/drawing/2014/main" id="{28A2CA67-26B5-48F5-B575-2212D044D9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3" y="1676"/>
              <a:ext cx="0" cy="117"/>
            </a:xfrm>
            <a:custGeom>
              <a:avLst/>
              <a:gdLst>
                <a:gd name="T0" fmla="*/ 0 h 117"/>
                <a:gd name="T1" fmla="*/ 117 h 117"/>
                <a:gd name="T2" fmla="*/ 117 h 117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17">
                  <a:moveTo>
                    <a:pt x="0" y="0"/>
                  </a:moveTo>
                  <a:lnTo>
                    <a:pt x="0" y="117"/>
                  </a:lnTo>
                  <a:lnTo>
                    <a:pt x="0" y="117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28" name="Freeform 25">
              <a:extLst>
                <a:ext uri="{FF2B5EF4-FFF2-40B4-BE49-F238E27FC236}">
                  <a16:creationId xmlns:a16="http://schemas.microsoft.com/office/drawing/2014/main" id="{B2C4FB87-2639-4555-AAC3-64FF43487D5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2" y="1672"/>
              <a:ext cx="61" cy="112"/>
            </a:xfrm>
            <a:custGeom>
              <a:avLst/>
              <a:gdLst>
                <a:gd name="T0" fmla="*/ 0 w 61"/>
                <a:gd name="T1" fmla="*/ 112 h 112"/>
                <a:gd name="T2" fmla="*/ 0 w 61"/>
                <a:gd name="T3" fmla="*/ 0 h 112"/>
                <a:gd name="T4" fmla="*/ 61 w 61"/>
                <a:gd name="T5" fmla="*/ 0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1" h="112">
                  <a:moveTo>
                    <a:pt x="0" y="112"/>
                  </a:moveTo>
                  <a:lnTo>
                    <a:pt x="0" y="0"/>
                  </a:lnTo>
                  <a:lnTo>
                    <a:pt x="61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29" name="Rectangle 26">
              <a:extLst>
                <a:ext uri="{FF2B5EF4-FFF2-40B4-BE49-F238E27FC236}">
                  <a16:creationId xmlns:a16="http://schemas.microsoft.com/office/drawing/2014/main" id="{0A0DA07B-C0FF-43E7-8876-E45F620EF13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39" y="1854"/>
              <a:ext cx="1548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JN835498 Pantoea ananatis AIMST 3TP4L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0" name="Freeform 27">
              <a:extLst>
                <a:ext uri="{FF2B5EF4-FFF2-40B4-BE49-F238E27FC236}">
                  <a16:creationId xmlns:a16="http://schemas.microsoft.com/office/drawing/2014/main" id="{E27C2FD4-997A-4F00-BB88-AF335FB481E1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2" y="1789"/>
              <a:ext cx="108" cy="108"/>
            </a:xfrm>
            <a:custGeom>
              <a:avLst/>
              <a:gdLst>
                <a:gd name="T0" fmla="*/ 0 w 108"/>
                <a:gd name="T1" fmla="*/ 0 h 108"/>
                <a:gd name="T2" fmla="*/ 0 w 108"/>
                <a:gd name="T3" fmla="*/ 108 h 108"/>
                <a:gd name="T4" fmla="*/ 108 w 108"/>
                <a:gd name="T5" fmla="*/ 108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08" h="108">
                  <a:moveTo>
                    <a:pt x="0" y="0"/>
                  </a:moveTo>
                  <a:lnTo>
                    <a:pt x="0" y="108"/>
                  </a:lnTo>
                  <a:lnTo>
                    <a:pt x="108" y="10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31" name="Freeform 28">
              <a:extLst>
                <a:ext uri="{FF2B5EF4-FFF2-40B4-BE49-F238E27FC236}">
                  <a16:creationId xmlns:a16="http://schemas.microsoft.com/office/drawing/2014/main" id="{96D92097-7A55-4EA7-A5DC-0BE468F39B71}"/>
                </a:ext>
              </a:extLst>
            </p:cNvPr>
            <p:cNvSpPr>
              <a:spLocks/>
            </p:cNvSpPr>
            <p:nvPr/>
          </p:nvSpPr>
          <p:spPr bwMode="auto">
            <a:xfrm>
              <a:off x="974" y="1784"/>
              <a:ext cx="48" cy="156"/>
            </a:xfrm>
            <a:custGeom>
              <a:avLst/>
              <a:gdLst>
                <a:gd name="T0" fmla="*/ 0 w 48"/>
                <a:gd name="T1" fmla="*/ 156 h 156"/>
                <a:gd name="T2" fmla="*/ 0 w 48"/>
                <a:gd name="T3" fmla="*/ 0 h 156"/>
                <a:gd name="T4" fmla="*/ 48 w 48"/>
                <a:gd name="T5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8" h="156">
                  <a:moveTo>
                    <a:pt x="0" y="156"/>
                  </a:moveTo>
                  <a:lnTo>
                    <a:pt x="0" y="0"/>
                  </a:lnTo>
                  <a:lnTo>
                    <a:pt x="48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32" name="Rectangle 29">
              <a:extLst>
                <a:ext uri="{FF2B5EF4-FFF2-40B4-BE49-F238E27FC236}">
                  <a16:creationId xmlns:a16="http://schemas.microsoft.com/office/drawing/2014/main" id="{96B91799-B89C-4A6D-8AED-09B31F4A440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13" y="1958"/>
              <a:ext cx="1240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KJ781945 Rahnella aquatilis B402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3" name="Freeform 30">
              <a:extLst>
                <a:ext uri="{FF2B5EF4-FFF2-40B4-BE49-F238E27FC236}">
                  <a16:creationId xmlns:a16="http://schemas.microsoft.com/office/drawing/2014/main" id="{184C0ECC-23D6-45BD-8FE9-3857432EF1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3" y="2001"/>
              <a:ext cx="21" cy="96"/>
            </a:xfrm>
            <a:custGeom>
              <a:avLst/>
              <a:gdLst>
                <a:gd name="T0" fmla="*/ 0 w 21"/>
                <a:gd name="T1" fmla="*/ 96 h 96"/>
                <a:gd name="T2" fmla="*/ 0 w 21"/>
                <a:gd name="T3" fmla="*/ 0 h 96"/>
                <a:gd name="T4" fmla="*/ 21 w 21"/>
                <a:gd name="T5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" h="96">
                  <a:moveTo>
                    <a:pt x="0" y="96"/>
                  </a:moveTo>
                  <a:lnTo>
                    <a:pt x="0" y="0"/>
                  </a:lnTo>
                  <a:lnTo>
                    <a:pt x="21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34" name="Rectangle 31">
              <a:extLst>
                <a:ext uri="{FF2B5EF4-FFF2-40B4-BE49-F238E27FC236}">
                  <a16:creationId xmlns:a16="http://schemas.microsoft.com/office/drawing/2014/main" id="{66693357-311B-42DF-A376-F3DF40343E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00" y="2062"/>
              <a:ext cx="2241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025337 Rahnella aquatilis CIP78.65 ATCC33071 DSM4594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" name="Freeform 32">
              <a:extLst>
                <a:ext uri="{FF2B5EF4-FFF2-40B4-BE49-F238E27FC236}">
                  <a16:creationId xmlns:a16="http://schemas.microsoft.com/office/drawing/2014/main" id="{A0BC318D-1CEF-414C-8BC1-00E6C1AB5E9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7" y="2105"/>
              <a:ext cx="4" cy="91"/>
            </a:xfrm>
            <a:custGeom>
              <a:avLst/>
              <a:gdLst>
                <a:gd name="T0" fmla="*/ 0 w 4"/>
                <a:gd name="T1" fmla="*/ 91 h 91"/>
                <a:gd name="T2" fmla="*/ 0 w 4"/>
                <a:gd name="T3" fmla="*/ 0 h 91"/>
                <a:gd name="T4" fmla="*/ 4 w 4"/>
                <a:gd name="T5" fmla="*/ 0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91">
                  <a:moveTo>
                    <a:pt x="0" y="91"/>
                  </a:moveTo>
                  <a:lnTo>
                    <a:pt x="0" y="0"/>
                  </a:lnTo>
                  <a:lnTo>
                    <a:pt x="4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36" name="Rectangle 33">
              <a:extLst>
                <a:ext uri="{FF2B5EF4-FFF2-40B4-BE49-F238E27FC236}">
                  <a16:creationId xmlns:a16="http://schemas.microsoft.com/office/drawing/2014/main" id="{75271E4A-6083-481A-B108-769EC6F5B2F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7" y="2166"/>
              <a:ext cx="299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SPS63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7" name="Freeform 34">
              <a:extLst>
                <a:ext uri="{FF2B5EF4-FFF2-40B4-BE49-F238E27FC236}">
                  <a16:creationId xmlns:a16="http://schemas.microsoft.com/office/drawing/2014/main" id="{66DA26CB-6BDB-4603-99FA-61E751BB29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0" y="2209"/>
              <a:ext cx="8" cy="78"/>
            </a:xfrm>
            <a:custGeom>
              <a:avLst/>
              <a:gdLst>
                <a:gd name="T0" fmla="*/ 0 w 8"/>
                <a:gd name="T1" fmla="*/ 78 h 78"/>
                <a:gd name="T2" fmla="*/ 0 w 8"/>
                <a:gd name="T3" fmla="*/ 0 h 78"/>
                <a:gd name="T4" fmla="*/ 8 w 8"/>
                <a:gd name="T5" fmla="*/ 0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" h="78">
                  <a:moveTo>
                    <a:pt x="0" y="78"/>
                  </a:moveTo>
                  <a:lnTo>
                    <a:pt x="0" y="0"/>
                  </a:lnTo>
                  <a:lnTo>
                    <a:pt x="8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38" name="Rectangle 35">
              <a:extLst>
                <a:ext uri="{FF2B5EF4-FFF2-40B4-BE49-F238E27FC236}">
                  <a16:creationId xmlns:a16="http://schemas.microsoft.com/office/drawing/2014/main" id="{73892DE2-A115-4A3B-9EF5-1289B407E8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3" y="2270"/>
              <a:ext cx="299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SPS61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9" name="Freeform 36">
              <a:extLst>
                <a:ext uri="{FF2B5EF4-FFF2-40B4-BE49-F238E27FC236}">
                  <a16:creationId xmlns:a16="http://schemas.microsoft.com/office/drawing/2014/main" id="{43B3B8C9-CAA7-409B-94A7-C2A96D0CED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4" y="2313"/>
              <a:ext cx="0" cy="52"/>
            </a:xfrm>
            <a:custGeom>
              <a:avLst/>
              <a:gdLst>
                <a:gd name="T0" fmla="*/ 52 h 52"/>
                <a:gd name="T1" fmla="*/ 0 h 52"/>
                <a:gd name="T2" fmla="*/ 0 h 5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52">
                  <a:moveTo>
                    <a:pt x="0" y="5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40" name="Rectangle 37">
              <a:extLst>
                <a:ext uri="{FF2B5EF4-FFF2-40B4-BE49-F238E27FC236}">
                  <a16:creationId xmlns:a16="http://schemas.microsoft.com/office/drawing/2014/main" id="{273A6930-310C-46CF-AB26-A86ABEEBFD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21" y="2374"/>
              <a:ext cx="1296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KF817727 Rahnella aquatilis AT115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41" name="Freeform 38">
              <a:extLst>
                <a:ext uri="{FF2B5EF4-FFF2-40B4-BE49-F238E27FC236}">
                  <a16:creationId xmlns:a16="http://schemas.microsoft.com/office/drawing/2014/main" id="{B955E72C-528D-43A6-8121-E8613C99CB56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4" y="2370"/>
              <a:ext cx="9" cy="47"/>
            </a:xfrm>
            <a:custGeom>
              <a:avLst/>
              <a:gdLst>
                <a:gd name="T0" fmla="*/ 0 w 9"/>
                <a:gd name="T1" fmla="*/ 0 h 47"/>
                <a:gd name="T2" fmla="*/ 0 w 9"/>
                <a:gd name="T3" fmla="*/ 47 h 47"/>
                <a:gd name="T4" fmla="*/ 9 w 9"/>
                <a:gd name="T5" fmla="*/ 47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47">
                  <a:moveTo>
                    <a:pt x="0" y="0"/>
                  </a:moveTo>
                  <a:lnTo>
                    <a:pt x="0" y="47"/>
                  </a:lnTo>
                  <a:lnTo>
                    <a:pt x="9" y="47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42" name="Freeform 39">
              <a:extLst>
                <a:ext uri="{FF2B5EF4-FFF2-40B4-BE49-F238E27FC236}">
                  <a16:creationId xmlns:a16="http://schemas.microsoft.com/office/drawing/2014/main" id="{0CFC0280-90DC-4622-88D4-4E93B594F8A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0" y="2292"/>
              <a:ext cx="4" cy="73"/>
            </a:xfrm>
            <a:custGeom>
              <a:avLst/>
              <a:gdLst>
                <a:gd name="T0" fmla="*/ 0 w 4"/>
                <a:gd name="T1" fmla="*/ 0 h 73"/>
                <a:gd name="T2" fmla="*/ 0 w 4"/>
                <a:gd name="T3" fmla="*/ 73 h 73"/>
                <a:gd name="T4" fmla="*/ 4 w 4"/>
                <a:gd name="T5" fmla="*/ 73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73">
                  <a:moveTo>
                    <a:pt x="0" y="0"/>
                  </a:moveTo>
                  <a:lnTo>
                    <a:pt x="0" y="73"/>
                  </a:lnTo>
                  <a:lnTo>
                    <a:pt x="4" y="73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43" name="Freeform 40">
              <a:extLst>
                <a:ext uri="{FF2B5EF4-FFF2-40B4-BE49-F238E27FC236}">
                  <a16:creationId xmlns:a16="http://schemas.microsoft.com/office/drawing/2014/main" id="{CC4F1CF9-1F40-43B4-BE72-358E70B7E21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7" y="2201"/>
              <a:ext cx="13" cy="86"/>
            </a:xfrm>
            <a:custGeom>
              <a:avLst/>
              <a:gdLst>
                <a:gd name="T0" fmla="*/ 0 w 13"/>
                <a:gd name="T1" fmla="*/ 0 h 86"/>
                <a:gd name="T2" fmla="*/ 0 w 13"/>
                <a:gd name="T3" fmla="*/ 86 h 86"/>
                <a:gd name="T4" fmla="*/ 13 w 13"/>
                <a:gd name="T5" fmla="*/ 86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3" h="86">
                  <a:moveTo>
                    <a:pt x="0" y="0"/>
                  </a:moveTo>
                  <a:lnTo>
                    <a:pt x="0" y="86"/>
                  </a:lnTo>
                  <a:lnTo>
                    <a:pt x="13" y="86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44" name="Freeform 41">
              <a:extLst>
                <a:ext uri="{FF2B5EF4-FFF2-40B4-BE49-F238E27FC236}">
                  <a16:creationId xmlns:a16="http://schemas.microsoft.com/office/drawing/2014/main" id="{5CAC0635-9797-4241-9D5A-2FA755B4F70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3" y="2101"/>
              <a:ext cx="104" cy="95"/>
            </a:xfrm>
            <a:custGeom>
              <a:avLst/>
              <a:gdLst>
                <a:gd name="T0" fmla="*/ 0 w 104"/>
                <a:gd name="T1" fmla="*/ 0 h 95"/>
                <a:gd name="T2" fmla="*/ 0 w 104"/>
                <a:gd name="T3" fmla="*/ 95 h 95"/>
                <a:gd name="T4" fmla="*/ 104 w 104"/>
                <a:gd name="T5" fmla="*/ 9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04" h="95">
                  <a:moveTo>
                    <a:pt x="0" y="0"/>
                  </a:moveTo>
                  <a:lnTo>
                    <a:pt x="0" y="95"/>
                  </a:lnTo>
                  <a:lnTo>
                    <a:pt x="104" y="95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45" name="Freeform 42">
              <a:extLst>
                <a:ext uri="{FF2B5EF4-FFF2-40B4-BE49-F238E27FC236}">
                  <a16:creationId xmlns:a16="http://schemas.microsoft.com/office/drawing/2014/main" id="{39CC781C-8E5C-417F-A68C-D233603C5C08}"/>
                </a:ext>
              </a:extLst>
            </p:cNvPr>
            <p:cNvSpPr>
              <a:spLocks/>
            </p:cNvSpPr>
            <p:nvPr/>
          </p:nvSpPr>
          <p:spPr bwMode="auto">
            <a:xfrm>
              <a:off x="974" y="1945"/>
              <a:ext cx="109" cy="152"/>
            </a:xfrm>
            <a:custGeom>
              <a:avLst/>
              <a:gdLst>
                <a:gd name="T0" fmla="*/ 0 w 109"/>
                <a:gd name="T1" fmla="*/ 0 h 152"/>
                <a:gd name="T2" fmla="*/ 0 w 109"/>
                <a:gd name="T3" fmla="*/ 152 h 152"/>
                <a:gd name="T4" fmla="*/ 109 w 109"/>
                <a:gd name="T5" fmla="*/ 152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09" h="152">
                  <a:moveTo>
                    <a:pt x="0" y="0"/>
                  </a:moveTo>
                  <a:lnTo>
                    <a:pt x="0" y="152"/>
                  </a:lnTo>
                  <a:lnTo>
                    <a:pt x="109" y="152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46" name="Freeform 43">
              <a:extLst>
                <a:ext uri="{FF2B5EF4-FFF2-40B4-BE49-F238E27FC236}">
                  <a16:creationId xmlns:a16="http://schemas.microsoft.com/office/drawing/2014/main" id="{D4EDB161-8847-42E5-B7C5-D2D6C2F0355F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" y="1940"/>
              <a:ext cx="637" cy="382"/>
            </a:xfrm>
            <a:custGeom>
              <a:avLst/>
              <a:gdLst>
                <a:gd name="T0" fmla="*/ 0 w 637"/>
                <a:gd name="T1" fmla="*/ 382 h 382"/>
                <a:gd name="T2" fmla="*/ 0 w 637"/>
                <a:gd name="T3" fmla="*/ 0 h 382"/>
                <a:gd name="T4" fmla="*/ 637 w 637"/>
                <a:gd name="T5" fmla="*/ 0 h 3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37" h="382">
                  <a:moveTo>
                    <a:pt x="0" y="382"/>
                  </a:moveTo>
                  <a:lnTo>
                    <a:pt x="0" y="0"/>
                  </a:lnTo>
                  <a:lnTo>
                    <a:pt x="637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47" name="Rectangle 44">
              <a:extLst>
                <a:ext uri="{FF2B5EF4-FFF2-40B4-BE49-F238E27FC236}">
                  <a16:creationId xmlns:a16="http://schemas.microsoft.com/office/drawing/2014/main" id="{6ACEDED0-60EE-43B6-98CB-97300597E2B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10" y="2478"/>
              <a:ext cx="1535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043424 Pseudomonas putida IAM1236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48" name="Freeform 45">
              <a:extLst>
                <a:ext uri="{FF2B5EF4-FFF2-40B4-BE49-F238E27FC236}">
                  <a16:creationId xmlns:a16="http://schemas.microsoft.com/office/drawing/2014/main" id="{EE22C114-11DC-483A-9EE7-E85537A1F523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" y="2521"/>
              <a:ext cx="26" cy="52"/>
            </a:xfrm>
            <a:custGeom>
              <a:avLst/>
              <a:gdLst>
                <a:gd name="T0" fmla="*/ 0 w 26"/>
                <a:gd name="T1" fmla="*/ 52 h 52"/>
                <a:gd name="T2" fmla="*/ 0 w 26"/>
                <a:gd name="T3" fmla="*/ 0 h 52"/>
                <a:gd name="T4" fmla="*/ 26 w 26"/>
                <a:gd name="T5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6" h="52">
                  <a:moveTo>
                    <a:pt x="0" y="52"/>
                  </a:moveTo>
                  <a:lnTo>
                    <a:pt x="0" y="0"/>
                  </a:lnTo>
                  <a:lnTo>
                    <a:pt x="26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49" name="Rectangle 46">
              <a:extLst>
                <a:ext uri="{FF2B5EF4-FFF2-40B4-BE49-F238E27FC236}">
                  <a16:creationId xmlns:a16="http://schemas.microsoft.com/office/drawing/2014/main" id="{D9AEB619-3209-4E94-83A4-93616EBD844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4" y="2582"/>
              <a:ext cx="299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SPS26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50" name="Freeform 47">
              <a:extLst>
                <a:ext uri="{FF2B5EF4-FFF2-40B4-BE49-F238E27FC236}">
                  <a16:creationId xmlns:a16="http://schemas.microsoft.com/office/drawing/2014/main" id="{46708896-19EB-4C01-A295-13894A35CE71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" y="2578"/>
              <a:ext cx="0" cy="47"/>
            </a:xfrm>
            <a:custGeom>
              <a:avLst/>
              <a:gdLst>
                <a:gd name="T0" fmla="*/ 0 h 47"/>
                <a:gd name="T1" fmla="*/ 47 h 47"/>
                <a:gd name="T2" fmla="*/ 47 h 47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47">
                  <a:moveTo>
                    <a:pt x="0" y="0"/>
                  </a:moveTo>
                  <a:lnTo>
                    <a:pt x="0" y="47"/>
                  </a:lnTo>
                  <a:lnTo>
                    <a:pt x="0" y="47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51" name="Freeform 48">
              <a:extLst>
                <a:ext uri="{FF2B5EF4-FFF2-40B4-BE49-F238E27FC236}">
                  <a16:creationId xmlns:a16="http://schemas.microsoft.com/office/drawing/2014/main" id="{A48A0A01-F3C7-4C80-AB6A-1F18501B5B6E}"/>
                </a:ext>
              </a:extLst>
            </p:cNvPr>
            <p:cNvSpPr>
              <a:spLocks/>
            </p:cNvSpPr>
            <p:nvPr/>
          </p:nvSpPr>
          <p:spPr bwMode="auto">
            <a:xfrm>
              <a:off x="662" y="2573"/>
              <a:ext cx="13" cy="130"/>
            </a:xfrm>
            <a:custGeom>
              <a:avLst/>
              <a:gdLst>
                <a:gd name="T0" fmla="*/ 0 w 13"/>
                <a:gd name="T1" fmla="*/ 130 h 130"/>
                <a:gd name="T2" fmla="*/ 0 w 13"/>
                <a:gd name="T3" fmla="*/ 0 h 130"/>
                <a:gd name="T4" fmla="*/ 13 w 13"/>
                <a:gd name="T5" fmla="*/ 0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3" h="130">
                  <a:moveTo>
                    <a:pt x="0" y="130"/>
                  </a:moveTo>
                  <a:lnTo>
                    <a:pt x="0" y="0"/>
                  </a:lnTo>
                  <a:lnTo>
                    <a:pt x="13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52" name="Rectangle 49">
              <a:extLst>
                <a:ext uri="{FF2B5EF4-FFF2-40B4-BE49-F238E27FC236}">
                  <a16:creationId xmlns:a16="http://schemas.microsoft.com/office/drawing/2014/main" id="{0635D41D-4B5F-431B-8EB5-1288C1DB6AD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88" y="2686"/>
              <a:ext cx="1296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FM211694 Pseudomonas putida P9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53" name="Freeform 50">
              <a:extLst>
                <a:ext uri="{FF2B5EF4-FFF2-40B4-BE49-F238E27FC236}">
                  <a16:creationId xmlns:a16="http://schemas.microsoft.com/office/drawing/2014/main" id="{0D624066-BDF0-4014-912A-EDBEF5281C16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" y="2729"/>
              <a:ext cx="9" cy="105"/>
            </a:xfrm>
            <a:custGeom>
              <a:avLst/>
              <a:gdLst>
                <a:gd name="T0" fmla="*/ 0 w 9"/>
                <a:gd name="T1" fmla="*/ 105 h 105"/>
                <a:gd name="T2" fmla="*/ 0 w 9"/>
                <a:gd name="T3" fmla="*/ 0 h 105"/>
                <a:gd name="T4" fmla="*/ 9 w 9"/>
                <a:gd name="T5" fmla="*/ 0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105">
                  <a:moveTo>
                    <a:pt x="0" y="105"/>
                  </a:moveTo>
                  <a:lnTo>
                    <a:pt x="0" y="0"/>
                  </a:lnTo>
                  <a:lnTo>
                    <a:pt x="9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54" name="Rectangle 51">
              <a:extLst>
                <a:ext uri="{FF2B5EF4-FFF2-40B4-BE49-F238E27FC236}">
                  <a16:creationId xmlns:a16="http://schemas.microsoft.com/office/drawing/2014/main" id="{31D2ED88-07C7-45C2-849D-756811FA31D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7" y="2790"/>
              <a:ext cx="1691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AB681214 Pseudomonas putida NBRC 100650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55" name="Freeform 52">
              <a:extLst>
                <a:ext uri="{FF2B5EF4-FFF2-40B4-BE49-F238E27FC236}">
                  <a16:creationId xmlns:a16="http://schemas.microsoft.com/office/drawing/2014/main" id="{3F41BC57-ECF6-4564-BA38-957341BCEE44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" y="2834"/>
              <a:ext cx="0" cy="104"/>
            </a:xfrm>
            <a:custGeom>
              <a:avLst/>
              <a:gdLst>
                <a:gd name="T0" fmla="*/ 104 h 104"/>
                <a:gd name="T1" fmla="*/ 0 h 104"/>
                <a:gd name="T2" fmla="*/ 0 h 104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04">
                  <a:moveTo>
                    <a:pt x="0" y="104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56" name="Rectangle 53">
              <a:extLst>
                <a:ext uri="{FF2B5EF4-FFF2-40B4-BE49-F238E27FC236}">
                  <a16:creationId xmlns:a16="http://schemas.microsoft.com/office/drawing/2014/main" id="{0E883B88-92DD-4739-B090-90CFEC315E1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40" y="2894"/>
              <a:ext cx="303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SPR80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57" name="Freeform 54">
              <a:extLst>
                <a:ext uri="{FF2B5EF4-FFF2-40B4-BE49-F238E27FC236}">
                  <a16:creationId xmlns:a16="http://schemas.microsoft.com/office/drawing/2014/main" id="{4A71933C-23A6-4296-B55A-2F3CAD029073}"/>
                </a:ext>
              </a:extLst>
            </p:cNvPr>
            <p:cNvSpPr>
              <a:spLocks/>
            </p:cNvSpPr>
            <p:nvPr/>
          </p:nvSpPr>
          <p:spPr bwMode="auto">
            <a:xfrm>
              <a:off x="732" y="2938"/>
              <a:ext cx="0" cy="104"/>
            </a:xfrm>
            <a:custGeom>
              <a:avLst/>
              <a:gdLst>
                <a:gd name="T0" fmla="*/ 104 h 104"/>
                <a:gd name="T1" fmla="*/ 0 h 104"/>
                <a:gd name="T2" fmla="*/ 0 h 104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04">
                  <a:moveTo>
                    <a:pt x="0" y="104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58" name="Rectangle 55">
              <a:extLst>
                <a:ext uri="{FF2B5EF4-FFF2-40B4-BE49-F238E27FC236}">
                  <a16:creationId xmlns:a16="http://schemas.microsoft.com/office/drawing/2014/main" id="{5C3FAD64-5016-4F9A-B9DA-36EA9D8B78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40" y="2998"/>
              <a:ext cx="347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SPR192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59" name="Freeform 56">
              <a:extLst>
                <a:ext uri="{FF2B5EF4-FFF2-40B4-BE49-F238E27FC236}">
                  <a16:creationId xmlns:a16="http://schemas.microsoft.com/office/drawing/2014/main" id="{6841B1DC-8A0B-40A1-808A-B32747D1AE28}"/>
                </a:ext>
              </a:extLst>
            </p:cNvPr>
            <p:cNvSpPr>
              <a:spLocks/>
            </p:cNvSpPr>
            <p:nvPr/>
          </p:nvSpPr>
          <p:spPr bwMode="auto">
            <a:xfrm>
              <a:off x="732" y="3042"/>
              <a:ext cx="0" cy="52"/>
            </a:xfrm>
            <a:custGeom>
              <a:avLst/>
              <a:gdLst>
                <a:gd name="T0" fmla="*/ 52 h 52"/>
                <a:gd name="T1" fmla="*/ 0 h 52"/>
                <a:gd name="T2" fmla="*/ 0 h 5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52">
                  <a:moveTo>
                    <a:pt x="0" y="5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60" name="Rectangle 57">
              <a:extLst>
                <a:ext uri="{FF2B5EF4-FFF2-40B4-BE49-F238E27FC236}">
                  <a16:creationId xmlns:a16="http://schemas.microsoft.com/office/drawing/2014/main" id="{9BD72614-56A8-4B14-A66D-EE16CD3DD89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40" y="3102"/>
              <a:ext cx="303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SPR65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61" name="Freeform 58">
              <a:extLst>
                <a:ext uri="{FF2B5EF4-FFF2-40B4-BE49-F238E27FC236}">
                  <a16:creationId xmlns:a16="http://schemas.microsoft.com/office/drawing/2014/main" id="{5F836AE6-AC74-46D2-AB2F-5D247838DFD1}"/>
                </a:ext>
              </a:extLst>
            </p:cNvPr>
            <p:cNvSpPr>
              <a:spLocks/>
            </p:cNvSpPr>
            <p:nvPr/>
          </p:nvSpPr>
          <p:spPr bwMode="auto">
            <a:xfrm>
              <a:off x="732" y="3098"/>
              <a:ext cx="0" cy="48"/>
            </a:xfrm>
            <a:custGeom>
              <a:avLst/>
              <a:gdLst>
                <a:gd name="T0" fmla="*/ 0 h 48"/>
                <a:gd name="T1" fmla="*/ 48 h 48"/>
                <a:gd name="T2" fmla="*/ 48 h 4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48">
                  <a:moveTo>
                    <a:pt x="0" y="0"/>
                  </a:moveTo>
                  <a:lnTo>
                    <a:pt x="0" y="48"/>
                  </a:lnTo>
                  <a:lnTo>
                    <a:pt x="0" y="4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62" name="Line 59">
              <a:extLst>
                <a:ext uri="{FF2B5EF4-FFF2-40B4-BE49-F238E27FC236}">
                  <a16:creationId xmlns:a16="http://schemas.microsoft.com/office/drawing/2014/main" id="{E0E974FD-C84A-4AA2-918B-A440B90584F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32" y="3042"/>
              <a:ext cx="0" cy="104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63" name="Freeform 60">
              <a:extLst>
                <a:ext uri="{FF2B5EF4-FFF2-40B4-BE49-F238E27FC236}">
                  <a16:creationId xmlns:a16="http://schemas.microsoft.com/office/drawing/2014/main" id="{57367755-E1D4-4913-A46C-433F892D11F8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" y="2942"/>
              <a:ext cx="44" cy="100"/>
            </a:xfrm>
            <a:custGeom>
              <a:avLst/>
              <a:gdLst>
                <a:gd name="T0" fmla="*/ 0 w 44"/>
                <a:gd name="T1" fmla="*/ 0 h 100"/>
                <a:gd name="T2" fmla="*/ 0 w 44"/>
                <a:gd name="T3" fmla="*/ 100 h 100"/>
                <a:gd name="T4" fmla="*/ 44 w 44"/>
                <a:gd name="T5" fmla="*/ 100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4" h="100">
                  <a:moveTo>
                    <a:pt x="0" y="0"/>
                  </a:moveTo>
                  <a:lnTo>
                    <a:pt x="0" y="100"/>
                  </a:lnTo>
                  <a:lnTo>
                    <a:pt x="44" y="10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64" name="Freeform 61">
              <a:extLst>
                <a:ext uri="{FF2B5EF4-FFF2-40B4-BE49-F238E27FC236}">
                  <a16:creationId xmlns:a16="http://schemas.microsoft.com/office/drawing/2014/main" id="{EB619496-42C3-4650-A3EF-5DA280B9BF39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" y="2838"/>
              <a:ext cx="17" cy="100"/>
            </a:xfrm>
            <a:custGeom>
              <a:avLst/>
              <a:gdLst>
                <a:gd name="T0" fmla="*/ 0 w 17"/>
                <a:gd name="T1" fmla="*/ 0 h 100"/>
                <a:gd name="T2" fmla="*/ 0 w 17"/>
                <a:gd name="T3" fmla="*/ 100 h 100"/>
                <a:gd name="T4" fmla="*/ 17 w 17"/>
                <a:gd name="T5" fmla="*/ 100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7" h="100">
                  <a:moveTo>
                    <a:pt x="0" y="0"/>
                  </a:moveTo>
                  <a:lnTo>
                    <a:pt x="0" y="100"/>
                  </a:lnTo>
                  <a:lnTo>
                    <a:pt x="17" y="10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65" name="Freeform 62">
              <a:extLst>
                <a:ext uri="{FF2B5EF4-FFF2-40B4-BE49-F238E27FC236}">
                  <a16:creationId xmlns:a16="http://schemas.microsoft.com/office/drawing/2014/main" id="{3B76C4C5-CBA9-431F-B356-A27994D38B88}"/>
                </a:ext>
              </a:extLst>
            </p:cNvPr>
            <p:cNvSpPr>
              <a:spLocks/>
            </p:cNvSpPr>
            <p:nvPr/>
          </p:nvSpPr>
          <p:spPr bwMode="auto">
            <a:xfrm>
              <a:off x="662" y="2708"/>
              <a:ext cx="9" cy="126"/>
            </a:xfrm>
            <a:custGeom>
              <a:avLst/>
              <a:gdLst>
                <a:gd name="T0" fmla="*/ 0 w 9"/>
                <a:gd name="T1" fmla="*/ 0 h 126"/>
                <a:gd name="T2" fmla="*/ 0 w 9"/>
                <a:gd name="T3" fmla="*/ 126 h 126"/>
                <a:gd name="T4" fmla="*/ 9 w 9"/>
                <a:gd name="T5" fmla="*/ 126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126">
                  <a:moveTo>
                    <a:pt x="0" y="0"/>
                  </a:moveTo>
                  <a:lnTo>
                    <a:pt x="0" y="126"/>
                  </a:lnTo>
                  <a:lnTo>
                    <a:pt x="9" y="126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66" name="Freeform 63">
              <a:extLst>
                <a:ext uri="{FF2B5EF4-FFF2-40B4-BE49-F238E27FC236}">
                  <a16:creationId xmlns:a16="http://schemas.microsoft.com/office/drawing/2014/main" id="{59428B40-E1FB-4BB8-9773-DAD62EABE37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" y="2326"/>
              <a:ext cx="325" cy="377"/>
            </a:xfrm>
            <a:custGeom>
              <a:avLst/>
              <a:gdLst>
                <a:gd name="T0" fmla="*/ 0 w 325"/>
                <a:gd name="T1" fmla="*/ 0 h 377"/>
                <a:gd name="T2" fmla="*/ 0 w 325"/>
                <a:gd name="T3" fmla="*/ 377 h 377"/>
                <a:gd name="T4" fmla="*/ 325 w 325"/>
                <a:gd name="T5" fmla="*/ 377 h 3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25" h="377">
                  <a:moveTo>
                    <a:pt x="0" y="0"/>
                  </a:moveTo>
                  <a:lnTo>
                    <a:pt x="0" y="377"/>
                  </a:lnTo>
                  <a:lnTo>
                    <a:pt x="325" y="377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67" name="Freeform 64">
              <a:extLst>
                <a:ext uri="{FF2B5EF4-FFF2-40B4-BE49-F238E27FC236}">
                  <a16:creationId xmlns:a16="http://schemas.microsoft.com/office/drawing/2014/main" id="{C611252F-5F47-442C-B2A8-5EB803D64A7C}"/>
                </a:ext>
              </a:extLst>
            </p:cNvPr>
            <p:cNvSpPr>
              <a:spLocks/>
            </p:cNvSpPr>
            <p:nvPr/>
          </p:nvSpPr>
          <p:spPr bwMode="auto">
            <a:xfrm>
              <a:off x="328" y="2322"/>
              <a:ext cx="9" cy="542"/>
            </a:xfrm>
            <a:custGeom>
              <a:avLst/>
              <a:gdLst>
                <a:gd name="T0" fmla="*/ 0 w 9"/>
                <a:gd name="T1" fmla="*/ 542 h 542"/>
                <a:gd name="T2" fmla="*/ 0 w 9"/>
                <a:gd name="T3" fmla="*/ 0 h 542"/>
                <a:gd name="T4" fmla="*/ 9 w 9"/>
                <a:gd name="T5" fmla="*/ 0 h 5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542">
                  <a:moveTo>
                    <a:pt x="0" y="542"/>
                  </a:moveTo>
                  <a:lnTo>
                    <a:pt x="0" y="0"/>
                  </a:lnTo>
                  <a:lnTo>
                    <a:pt x="9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68" name="Rectangle 65">
              <a:extLst>
                <a:ext uri="{FF2B5EF4-FFF2-40B4-BE49-F238E27FC236}">
                  <a16:creationId xmlns:a16="http://schemas.microsoft.com/office/drawing/2014/main" id="{BE34CE5B-9162-40C1-AA74-B943CDB4E4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95" y="3206"/>
              <a:ext cx="260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69" name="Freeform 66">
              <a:extLst>
                <a:ext uri="{FF2B5EF4-FFF2-40B4-BE49-F238E27FC236}">
                  <a16:creationId xmlns:a16="http://schemas.microsoft.com/office/drawing/2014/main" id="{44312ED5-7C26-4F7D-9557-809E6372AD63}"/>
                </a:ext>
              </a:extLst>
            </p:cNvPr>
            <p:cNvSpPr>
              <a:spLocks/>
            </p:cNvSpPr>
            <p:nvPr/>
          </p:nvSpPr>
          <p:spPr bwMode="auto">
            <a:xfrm>
              <a:off x="1178" y="3250"/>
              <a:ext cx="9" cy="156"/>
            </a:xfrm>
            <a:custGeom>
              <a:avLst/>
              <a:gdLst>
                <a:gd name="T0" fmla="*/ 0 w 9"/>
                <a:gd name="T1" fmla="*/ 156 h 156"/>
                <a:gd name="T2" fmla="*/ 0 w 9"/>
                <a:gd name="T3" fmla="*/ 0 h 156"/>
                <a:gd name="T4" fmla="*/ 9 w 9"/>
                <a:gd name="T5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156">
                  <a:moveTo>
                    <a:pt x="0" y="156"/>
                  </a:moveTo>
                  <a:lnTo>
                    <a:pt x="0" y="0"/>
                  </a:lnTo>
                  <a:lnTo>
                    <a:pt x="9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70" name="Rectangle 67">
              <a:extLst>
                <a:ext uri="{FF2B5EF4-FFF2-40B4-BE49-F238E27FC236}">
                  <a16:creationId xmlns:a16="http://schemas.microsoft.com/office/drawing/2014/main" id="{3DF19C6E-F556-4D3B-8FE2-2D2B804D177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87" y="3310"/>
              <a:ext cx="1855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HG423437 Achromobacter mucicolens CCUG61960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71" name="Freeform 68">
              <a:extLst>
                <a:ext uri="{FF2B5EF4-FFF2-40B4-BE49-F238E27FC236}">
                  <a16:creationId xmlns:a16="http://schemas.microsoft.com/office/drawing/2014/main" id="{10E4DD4A-4424-4299-9966-6B6D84377D3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78" y="3354"/>
              <a:ext cx="0" cy="104"/>
            </a:xfrm>
            <a:custGeom>
              <a:avLst/>
              <a:gdLst>
                <a:gd name="T0" fmla="*/ 104 h 104"/>
                <a:gd name="T1" fmla="*/ 0 h 104"/>
                <a:gd name="T2" fmla="*/ 0 h 104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04">
                  <a:moveTo>
                    <a:pt x="0" y="104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72" name="Rectangle 69">
              <a:extLst>
                <a:ext uri="{FF2B5EF4-FFF2-40B4-BE49-F238E27FC236}">
                  <a16:creationId xmlns:a16="http://schemas.microsoft.com/office/drawing/2014/main" id="{4173BAB1-682E-44AC-8BD1-78CEF0561F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7" y="3414"/>
              <a:ext cx="1665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MH569553 Achromobacter mucicolens TSO13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73" name="Freeform 70">
              <a:extLst>
                <a:ext uri="{FF2B5EF4-FFF2-40B4-BE49-F238E27FC236}">
                  <a16:creationId xmlns:a16="http://schemas.microsoft.com/office/drawing/2014/main" id="{7CFC9F8B-72F6-4C6E-8D94-906F88812035}"/>
                </a:ext>
              </a:extLst>
            </p:cNvPr>
            <p:cNvSpPr>
              <a:spLocks/>
            </p:cNvSpPr>
            <p:nvPr/>
          </p:nvSpPr>
          <p:spPr bwMode="auto">
            <a:xfrm>
              <a:off x="1178" y="3458"/>
              <a:ext cx="30" cy="52"/>
            </a:xfrm>
            <a:custGeom>
              <a:avLst/>
              <a:gdLst>
                <a:gd name="T0" fmla="*/ 0 w 30"/>
                <a:gd name="T1" fmla="*/ 52 h 52"/>
                <a:gd name="T2" fmla="*/ 0 w 30"/>
                <a:gd name="T3" fmla="*/ 0 h 52"/>
                <a:gd name="T4" fmla="*/ 30 w 30"/>
                <a:gd name="T5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0" h="52">
                  <a:moveTo>
                    <a:pt x="0" y="52"/>
                  </a:moveTo>
                  <a:lnTo>
                    <a:pt x="0" y="0"/>
                  </a:lnTo>
                  <a:lnTo>
                    <a:pt x="3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74" name="Rectangle 71">
              <a:extLst>
                <a:ext uri="{FF2B5EF4-FFF2-40B4-BE49-F238E27FC236}">
                  <a16:creationId xmlns:a16="http://schemas.microsoft.com/office/drawing/2014/main" id="{577D4A4D-1471-41BB-98FB-3E2AFD18DA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87" y="3519"/>
              <a:ext cx="1699" cy="1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117613 Achromobacter mucicolens R46658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75" name="Freeform 72">
              <a:extLst>
                <a:ext uri="{FF2B5EF4-FFF2-40B4-BE49-F238E27FC236}">
                  <a16:creationId xmlns:a16="http://schemas.microsoft.com/office/drawing/2014/main" id="{243A93FF-FC94-4053-A4F1-5793BD2ACC60}"/>
                </a:ext>
              </a:extLst>
            </p:cNvPr>
            <p:cNvSpPr>
              <a:spLocks/>
            </p:cNvSpPr>
            <p:nvPr/>
          </p:nvSpPr>
          <p:spPr bwMode="auto">
            <a:xfrm>
              <a:off x="1178" y="3514"/>
              <a:ext cx="0" cy="48"/>
            </a:xfrm>
            <a:custGeom>
              <a:avLst/>
              <a:gdLst>
                <a:gd name="T0" fmla="*/ 0 h 48"/>
                <a:gd name="T1" fmla="*/ 48 h 48"/>
                <a:gd name="T2" fmla="*/ 48 h 4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48">
                  <a:moveTo>
                    <a:pt x="0" y="0"/>
                  </a:moveTo>
                  <a:lnTo>
                    <a:pt x="0" y="48"/>
                  </a:lnTo>
                  <a:lnTo>
                    <a:pt x="0" y="4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76" name="Line 73">
              <a:extLst>
                <a:ext uri="{FF2B5EF4-FFF2-40B4-BE49-F238E27FC236}">
                  <a16:creationId xmlns:a16="http://schemas.microsoft.com/office/drawing/2014/main" id="{1DE3592F-399A-4844-9951-01D371856B5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178" y="3406"/>
              <a:ext cx="0" cy="156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77" name="Freeform 74">
              <a:extLst>
                <a:ext uri="{FF2B5EF4-FFF2-40B4-BE49-F238E27FC236}">
                  <a16:creationId xmlns:a16="http://schemas.microsoft.com/office/drawing/2014/main" id="{3E675804-D021-4AFA-BDE3-FE69A790A9EF}"/>
                </a:ext>
              </a:extLst>
            </p:cNvPr>
            <p:cNvSpPr>
              <a:spLocks/>
            </p:cNvSpPr>
            <p:nvPr/>
          </p:nvSpPr>
          <p:spPr bwMode="auto">
            <a:xfrm>
              <a:off x="328" y="2868"/>
              <a:ext cx="850" cy="538"/>
            </a:xfrm>
            <a:custGeom>
              <a:avLst/>
              <a:gdLst>
                <a:gd name="T0" fmla="*/ 0 w 850"/>
                <a:gd name="T1" fmla="*/ 0 h 538"/>
                <a:gd name="T2" fmla="*/ 0 w 850"/>
                <a:gd name="T3" fmla="*/ 538 h 538"/>
                <a:gd name="T4" fmla="*/ 850 w 850"/>
                <a:gd name="T5" fmla="*/ 538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50" h="538">
                  <a:moveTo>
                    <a:pt x="0" y="0"/>
                  </a:moveTo>
                  <a:lnTo>
                    <a:pt x="0" y="538"/>
                  </a:lnTo>
                  <a:lnTo>
                    <a:pt x="850" y="53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78" name="Rectangle 75">
              <a:extLst>
                <a:ext uri="{FF2B5EF4-FFF2-40B4-BE49-F238E27FC236}">
                  <a16:creationId xmlns:a16="http://schemas.microsoft.com/office/drawing/2014/main" id="{B1E9452D-BE1D-430A-BA11-1909DF53B47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7" y="2495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86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79" name="Rectangle 76">
              <a:extLst>
                <a:ext uri="{FF2B5EF4-FFF2-40B4-BE49-F238E27FC236}">
                  <a16:creationId xmlns:a16="http://schemas.microsoft.com/office/drawing/2014/main" id="{59ADA7D2-1DC2-4CB0-8F44-91AD2EA7A6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" y="3063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99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0" name="Rectangle 77">
              <a:extLst>
                <a:ext uri="{FF2B5EF4-FFF2-40B4-BE49-F238E27FC236}">
                  <a16:creationId xmlns:a16="http://schemas.microsoft.com/office/drawing/2014/main" id="{2EF85D50-C4AF-4B30-857A-6730C2C7DA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2" y="2959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95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1" name="Rectangle 78">
              <a:extLst>
                <a:ext uri="{FF2B5EF4-FFF2-40B4-BE49-F238E27FC236}">
                  <a16:creationId xmlns:a16="http://schemas.microsoft.com/office/drawing/2014/main" id="{F7EBE072-C949-4BF2-A2C2-2A3B5AEC06D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6" y="2725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99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2" name="Rectangle 79">
              <a:extLst>
                <a:ext uri="{FF2B5EF4-FFF2-40B4-BE49-F238E27FC236}">
                  <a16:creationId xmlns:a16="http://schemas.microsoft.com/office/drawing/2014/main" id="{3AF317FA-7756-40CA-A6D5-DC004596B3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35" y="2387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75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3" name="Rectangle 80">
              <a:extLst>
                <a:ext uri="{FF2B5EF4-FFF2-40B4-BE49-F238E27FC236}">
                  <a16:creationId xmlns:a16="http://schemas.microsoft.com/office/drawing/2014/main" id="{D76A3201-266B-47E2-918F-E4FA77BDA5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22" y="2309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82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4" name="Rectangle 81">
              <a:extLst>
                <a:ext uri="{FF2B5EF4-FFF2-40B4-BE49-F238E27FC236}">
                  <a16:creationId xmlns:a16="http://schemas.microsoft.com/office/drawing/2014/main" id="{48388721-11AE-4D88-B7F7-65707A3C21D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" y="2218"/>
              <a:ext cx="11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100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5" name="Rectangle 82">
              <a:extLst>
                <a:ext uri="{FF2B5EF4-FFF2-40B4-BE49-F238E27FC236}">
                  <a16:creationId xmlns:a16="http://schemas.microsoft.com/office/drawing/2014/main" id="{11C7C073-51FF-41FB-9A8B-48EDB364472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96" y="2118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97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6" name="Rectangle 83">
              <a:extLst>
                <a:ext uri="{FF2B5EF4-FFF2-40B4-BE49-F238E27FC236}">
                  <a16:creationId xmlns:a16="http://schemas.microsoft.com/office/drawing/2014/main" id="{1ED826A0-2480-4D77-B7AC-BA925A59D37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61" y="1143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99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7" name="Rectangle 84">
              <a:extLst>
                <a:ext uri="{FF2B5EF4-FFF2-40B4-BE49-F238E27FC236}">
                  <a16:creationId xmlns:a16="http://schemas.microsoft.com/office/drawing/2014/main" id="{D6AC7C20-8CB8-44DA-91E0-F3258586C3A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39" y="1221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83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8" name="Rectangle 85">
              <a:extLst>
                <a:ext uri="{FF2B5EF4-FFF2-40B4-BE49-F238E27FC236}">
                  <a16:creationId xmlns:a16="http://schemas.microsoft.com/office/drawing/2014/main" id="{45630B97-AAC8-469F-BD89-74400CEA0E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31" y="1338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79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89" name="Rectangle 86">
              <a:extLst>
                <a:ext uri="{FF2B5EF4-FFF2-40B4-BE49-F238E27FC236}">
                  <a16:creationId xmlns:a16="http://schemas.microsoft.com/office/drawing/2014/main" id="{C0D07D8E-235A-4093-BA2D-2FA39151EBE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18" y="1472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95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90" name="Rectangle 87">
              <a:extLst>
                <a:ext uri="{FF2B5EF4-FFF2-40B4-BE49-F238E27FC236}">
                  <a16:creationId xmlns:a16="http://schemas.microsoft.com/office/drawing/2014/main" id="{68AD3A47-054B-4755-8EF8-83051D2E51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96" y="1594"/>
              <a:ext cx="8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97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91" name="Rectangle 88">
              <a:extLst>
                <a:ext uri="{FF2B5EF4-FFF2-40B4-BE49-F238E27FC236}">
                  <a16:creationId xmlns:a16="http://schemas.microsoft.com/office/drawing/2014/main" id="{A928CB3F-2167-41BD-8D88-5C8D38BFBF4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7" y="1862"/>
              <a:ext cx="11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100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92" name="Rectangle 89">
              <a:extLst>
                <a:ext uri="{FF2B5EF4-FFF2-40B4-BE49-F238E27FC236}">
                  <a16:creationId xmlns:a16="http://schemas.microsoft.com/office/drawing/2014/main" id="{D921C284-F5B8-43C6-BA46-2F2897647C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61" y="3427"/>
              <a:ext cx="117" cy="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100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93" name="Line 90">
              <a:extLst>
                <a:ext uri="{FF2B5EF4-FFF2-40B4-BE49-F238E27FC236}">
                  <a16:creationId xmlns:a16="http://schemas.microsoft.com/office/drawing/2014/main" id="{38C06FA4-BB9F-4212-BE5A-3D3A378F3B1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15" y="3731"/>
              <a:ext cx="234" cy="0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94" name="Line 91">
              <a:extLst>
                <a:ext uri="{FF2B5EF4-FFF2-40B4-BE49-F238E27FC236}">
                  <a16:creationId xmlns:a16="http://schemas.microsoft.com/office/drawing/2014/main" id="{2FE8C478-982C-478F-BAB2-59F94ABEA05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15" y="3714"/>
              <a:ext cx="0" cy="34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95" name="Line 92">
              <a:extLst>
                <a:ext uri="{FF2B5EF4-FFF2-40B4-BE49-F238E27FC236}">
                  <a16:creationId xmlns:a16="http://schemas.microsoft.com/office/drawing/2014/main" id="{F67EE202-2375-455B-ABDA-871BBB3722B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9" y="3714"/>
              <a:ext cx="0" cy="34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/>
            </a:p>
          </p:txBody>
        </p:sp>
        <p:sp>
          <p:nvSpPr>
            <p:cNvPr id="96" name="Rectangle 93">
              <a:extLst>
                <a:ext uri="{FF2B5EF4-FFF2-40B4-BE49-F238E27FC236}">
                  <a16:creationId xmlns:a16="http://schemas.microsoft.com/office/drawing/2014/main" id="{78935529-197A-4F6D-9476-F5EA93F2E7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3" y="3813"/>
              <a:ext cx="160" cy="7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7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MS Sans Serif"/>
                </a:rPr>
                <a:t>0.050</a:t>
              </a:r>
              <a:endPara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6540173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8" name="Group 367">
            <a:extLst>
              <a:ext uri="{FF2B5EF4-FFF2-40B4-BE49-F238E27FC236}">
                <a16:creationId xmlns:a16="http://schemas.microsoft.com/office/drawing/2014/main" id="{E9DD44C1-0D2E-4B8E-82BD-9C62C0D4C95C}"/>
              </a:ext>
            </a:extLst>
          </p:cNvPr>
          <p:cNvGrpSpPr/>
          <p:nvPr/>
        </p:nvGrpSpPr>
        <p:grpSpPr>
          <a:xfrm>
            <a:off x="1739900" y="50800"/>
            <a:ext cx="3778377" cy="9267903"/>
            <a:chOff x="1701800" y="50800"/>
            <a:chExt cx="2494450" cy="7340243"/>
          </a:xfrm>
        </p:grpSpPr>
        <p:sp>
          <p:nvSpPr>
            <p:cNvPr id="174" name="Rectangle 166">
              <a:extLst>
                <a:ext uri="{FF2B5EF4-FFF2-40B4-BE49-F238E27FC236}">
                  <a16:creationId xmlns:a16="http://schemas.microsoft.com/office/drawing/2014/main" id="{CE3F8EBC-934F-4548-A1A1-21BDCABAFAA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50800"/>
              <a:ext cx="23176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SPS18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75" name="Freeform 167">
              <a:extLst>
                <a:ext uri="{FF2B5EF4-FFF2-40B4-BE49-F238E27FC236}">
                  <a16:creationId xmlns:a16="http://schemas.microsoft.com/office/drawing/2014/main" id="{FEB41833-DCF2-45E2-919C-3BDE9C2025BD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100013"/>
              <a:ext cx="0" cy="50800"/>
            </a:xfrm>
            <a:custGeom>
              <a:avLst/>
              <a:gdLst>
                <a:gd name="T0" fmla="*/ 32 h 32"/>
                <a:gd name="T1" fmla="*/ 0 h 32"/>
                <a:gd name="T2" fmla="*/ 0 h 3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2">
                  <a:moveTo>
                    <a:pt x="0" y="3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76" name="Rectangle 168">
              <a:extLst>
                <a:ext uri="{FF2B5EF4-FFF2-40B4-BE49-F238E27FC236}">
                  <a16:creationId xmlns:a16="http://schemas.microsoft.com/office/drawing/2014/main" id="{7E5B914F-742B-42A1-8FE9-301F088B4E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150813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SPR83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77" name="Freeform 169">
              <a:extLst>
                <a:ext uri="{FF2B5EF4-FFF2-40B4-BE49-F238E27FC236}">
                  <a16:creationId xmlns:a16="http://schemas.microsoft.com/office/drawing/2014/main" id="{E5D22177-E8CB-4357-853B-714C38A4F737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155575"/>
              <a:ext cx="0" cy="44450"/>
            </a:xfrm>
            <a:custGeom>
              <a:avLst/>
              <a:gdLst>
                <a:gd name="T0" fmla="*/ 0 h 28"/>
                <a:gd name="T1" fmla="*/ 28 h 28"/>
                <a:gd name="T2" fmla="*/ 28 h 2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8">
                  <a:moveTo>
                    <a:pt x="0" y="0"/>
                  </a:moveTo>
                  <a:lnTo>
                    <a:pt x="0" y="28"/>
                  </a:lnTo>
                  <a:lnTo>
                    <a:pt x="0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78" name="Rectangle 170">
              <a:extLst>
                <a:ext uri="{FF2B5EF4-FFF2-40B4-BE49-F238E27FC236}">
                  <a16:creationId xmlns:a16="http://schemas.microsoft.com/office/drawing/2014/main" id="{E1067C2A-3916-481C-BE5D-EED7B0F0426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250825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SPR59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79" name="Freeform 171">
              <a:extLst>
                <a:ext uri="{FF2B5EF4-FFF2-40B4-BE49-F238E27FC236}">
                  <a16:creationId xmlns:a16="http://schemas.microsoft.com/office/drawing/2014/main" id="{317FE1D5-FCC2-4F15-ACB1-0061F6212FE1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204788"/>
              <a:ext cx="0" cy="95250"/>
            </a:xfrm>
            <a:custGeom>
              <a:avLst/>
              <a:gdLst>
                <a:gd name="T0" fmla="*/ 0 h 60"/>
                <a:gd name="T1" fmla="*/ 60 h 60"/>
                <a:gd name="T2" fmla="*/ 60 h 60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60">
                  <a:moveTo>
                    <a:pt x="0" y="0"/>
                  </a:moveTo>
                  <a:lnTo>
                    <a:pt x="0" y="60"/>
                  </a:lnTo>
                  <a:lnTo>
                    <a:pt x="0" y="6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80" name="Rectangle 172">
              <a:extLst>
                <a:ext uri="{FF2B5EF4-FFF2-40B4-BE49-F238E27FC236}">
                  <a16:creationId xmlns:a16="http://schemas.microsoft.com/office/drawing/2014/main" id="{0DAA659F-F588-4887-81F3-A4E6DC4C2E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350838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SPR38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81" name="Freeform 173">
              <a:extLst>
                <a:ext uri="{FF2B5EF4-FFF2-40B4-BE49-F238E27FC236}">
                  <a16:creationId xmlns:a16="http://schemas.microsoft.com/office/drawing/2014/main" id="{FB353E24-6BED-4E3B-AB61-B25DA28DC28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255588"/>
              <a:ext cx="0" cy="144463"/>
            </a:xfrm>
            <a:custGeom>
              <a:avLst/>
              <a:gdLst>
                <a:gd name="T0" fmla="*/ 0 h 91"/>
                <a:gd name="T1" fmla="*/ 91 h 91"/>
                <a:gd name="T2" fmla="*/ 91 h 9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91">
                  <a:moveTo>
                    <a:pt x="0" y="0"/>
                  </a:moveTo>
                  <a:lnTo>
                    <a:pt x="0" y="91"/>
                  </a:lnTo>
                  <a:lnTo>
                    <a:pt x="0" y="91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82" name="Rectangle 174">
              <a:extLst>
                <a:ext uri="{FF2B5EF4-FFF2-40B4-BE49-F238E27FC236}">
                  <a16:creationId xmlns:a16="http://schemas.microsoft.com/office/drawing/2014/main" id="{58339B7A-69B7-4D6C-AF6E-5DD41CFB08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450850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SPR34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83" name="Freeform 175">
              <a:extLst>
                <a:ext uri="{FF2B5EF4-FFF2-40B4-BE49-F238E27FC236}">
                  <a16:creationId xmlns:a16="http://schemas.microsoft.com/office/drawing/2014/main" id="{6EA53119-76A3-4A93-B03F-5E419F0649A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304800"/>
              <a:ext cx="0" cy="195263"/>
            </a:xfrm>
            <a:custGeom>
              <a:avLst/>
              <a:gdLst>
                <a:gd name="T0" fmla="*/ 0 h 123"/>
                <a:gd name="T1" fmla="*/ 123 h 123"/>
                <a:gd name="T2" fmla="*/ 123 h 123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23">
                  <a:moveTo>
                    <a:pt x="0" y="0"/>
                  </a:moveTo>
                  <a:lnTo>
                    <a:pt x="0" y="123"/>
                  </a:lnTo>
                  <a:lnTo>
                    <a:pt x="0" y="123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84" name="Rectangle 176">
              <a:extLst>
                <a:ext uri="{FF2B5EF4-FFF2-40B4-BE49-F238E27FC236}">
                  <a16:creationId xmlns:a16="http://schemas.microsoft.com/office/drawing/2014/main" id="{A276AD3D-C046-4B6E-9976-44FD2A7A089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550863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SPR32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85" name="Freeform 177">
              <a:extLst>
                <a:ext uri="{FF2B5EF4-FFF2-40B4-BE49-F238E27FC236}">
                  <a16:creationId xmlns:a16="http://schemas.microsoft.com/office/drawing/2014/main" id="{2D90BB60-A3D6-47DF-B35A-7E83F8544AE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355600"/>
              <a:ext cx="0" cy="244475"/>
            </a:xfrm>
            <a:custGeom>
              <a:avLst/>
              <a:gdLst>
                <a:gd name="T0" fmla="*/ 0 h 154"/>
                <a:gd name="T1" fmla="*/ 154 h 154"/>
                <a:gd name="T2" fmla="*/ 154 h 154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54">
                  <a:moveTo>
                    <a:pt x="0" y="0"/>
                  </a:moveTo>
                  <a:lnTo>
                    <a:pt x="0" y="154"/>
                  </a:lnTo>
                  <a:lnTo>
                    <a:pt x="0" y="154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86" name="Rectangle 178">
              <a:extLst>
                <a:ext uri="{FF2B5EF4-FFF2-40B4-BE49-F238E27FC236}">
                  <a16:creationId xmlns:a16="http://schemas.microsoft.com/office/drawing/2014/main" id="{2CCD9A84-B1A8-47BC-96DC-C6DAC25F2C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650875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SPR27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87" name="Freeform 179">
              <a:extLst>
                <a:ext uri="{FF2B5EF4-FFF2-40B4-BE49-F238E27FC236}">
                  <a16:creationId xmlns:a16="http://schemas.microsoft.com/office/drawing/2014/main" id="{05F4F539-5CF6-4F80-8CE4-86B4908F644D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404813"/>
              <a:ext cx="0" cy="295275"/>
            </a:xfrm>
            <a:custGeom>
              <a:avLst/>
              <a:gdLst>
                <a:gd name="T0" fmla="*/ 0 h 186"/>
                <a:gd name="T1" fmla="*/ 186 h 186"/>
                <a:gd name="T2" fmla="*/ 186 h 186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86">
                  <a:moveTo>
                    <a:pt x="0" y="0"/>
                  </a:moveTo>
                  <a:lnTo>
                    <a:pt x="0" y="186"/>
                  </a:lnTo>
                  <a:lnTo>
                    <a:pt x="0" y="186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88" name="Rectangle 180">
              <a:extLst>
                <a:ext uri="{FF2B5EF4-FFF2-40B4-BE49-F238E27FC236}">
                  <a16:creationId xmlns:a16="http://schemas.microsoft.com/office/drawing/2014/main" id="{485C3D9C-D45D-4199-AC86-AF72A0D498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750888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SPR113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89" name="Freeform 181">
              <a:extLst>
                <a:ext uri="{FF2B5EF4-FFF2-40B4-BE49-F238E27FC236}">
                  <a16:creationId xmlns:a16="http://schemas.microsoft.com/office/drawing/2014/main" id="{44AB21CF-61F1-4E0E-AE9D-F702C2FA1CA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455613"/>
              <a:ext cx="0" cy="344488"/>
            </a:xfrm>
            <a:custGeom>
              <a:avLst/>
              <a:gdLst>
                <a:gd name="T0" fmla="*/ 0 h 217"/>
                <a:gd name="T1" fmla="*/ 217 h 217"/>
                <a:gd name="T2" fmla="*/ 217 h 217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17">
                  <a:moveTo>
                    <a:pt x="0" y="0"/>
                  </a:moveTo>
                  <a:lnTo>
                    <a:pt x="0" y="217"/>
                  </a:lnTo>
                  <a:lnTo>
                    <a:pt x="0" y="217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90" name="Rectangle 182">
              <a:extLst>
                <a:ext uri="{FF2B5EF4-FFF2-40B4-BE49-F238E27FC236}">
                  <a16:creationId xmlns:a16="http://schemas.microsoft.com/office/drawing/2014/main" id="{7F2FC82B-D367-446D-81B1-EFB34563E2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850900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SPR11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91" name="Freeform 183">
              <a:extLst>
                <a:ext uri="{FF2B5EF4-FFF2-40B4-BE49-F238E27FC236}">
                  <a16:creationId xmlns:a16="http://schemas.microsoft.com/office/drawing/2014/main" id="{A047C4C6-AD28-4089-8D9E-A6CEE944591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504825"/>
              <a:ext cx="0" cy="395288"/>
            </a:xfrm>
            <a:custGeom>
              <a:avLst/>
              <a:gdLst>
                <a:gd name="T0" fmla="*/ 0 h 249"/>
                <a:gd name="T1" fmla="*/ 249 h 249"/>
                <a:gd name="T2" fmla="*/ 249 h 249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49">
                  <a:moveTo>
                    <a:pt x="0" y="0"/>
                  </a:moveTo>
                  <a:lnTo>
                    <a:pt x="0" y="249"/>
                  </a:lnTo>
                  <a:lnTo>
                    <a:pt x="0" y="24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92" name="Rectangle 184">
              <a:extLst>
                <a:ext uri="{FF2B5EF4-FFF2-40B4-BE49-F238E27FC236}">
                  <a16:creationId xmlns:a16="http://schemas.microsoft.com/office/drawing/2014/main" id="{27FBC325-0F1E-4812-B61A-DC5077CC3E2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950913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SPR101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93" name="Freeform 185">
              <a:extLst>
                <a:ext uri="{FF2B5EF4-FFF2-40B4-BE49-F238E27FC236}">
                  <a16:creationId xmlns:a16="http://schemas.microsoft.com/office/drawing/2014/main" id="{3E15548F-1D5C-4421-B198-268C410CEB34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555625"/>
              <a:ext cx="0" cy="444500"/>
            </a:xfrm>
            <a:custGeom>
              <a:avLst/>
              <a:gdLst>
                <a:gd name="T0" fmla="*/ 0 h 280"/>
                <a:gd name="T1" fmla="*/ 280 h 280"/>
                <a:gd name="T2" fmla="*/ 280 h 280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80">
                  <a:moveTo>
                    <a:pt x="0" y="0"/>
                  </a:moveTo>
                  <a:lnTo>
                    <a:pt x="0" y="280"/>
                  </a:lnTo>
                  <a:lnTo>
                    <a:pt x="0" y="28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94" name="Rectangle 186">
              <a:extLst>
                <a:ext uri="{FF2B5EF4-FFF2-40B4-BE49-F238E27FC236}">
                  <a16:creationId xmlns:a16="http://schemas.microsoft.com/office/drawing/2014/main" id="{D940C070-89CA-452A-BEA3-B9BDECAC72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1050925"/>
              <a:ext cx="196842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SPR8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95" name="Freeform 187">
              <a:extLst>
                <a:ext uri="{FF2B5EF4-FFF2-40B4-BE49-F238E27FC236}">
                  <a16:creationId xmlns:a16="http://schemas.microsoft.com/office/drawing/2014/main" id="{4B3C685C-A4DF-43FF-8114-FB83C6BB9A7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1100138"/>
              <a:ext cx="0" cy="50800"/>
            </a:xfrm>
            <a:custGeom>
              <a:avLst/>
              <a:gdLst>
                <a:gd name="T0" fmla="*/ 32 h 32"/>
                <a:gd name="T1" fmla="*/ 0 h 32"/>
                <a:gd name="T2" fmla="*/ 0 h 3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2">
                  <a:moveTo>
                    <a:pt x="0" y="3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96" name="Rectangle 188">
              <a:extLst>
                <a:ext uri="{FF2B5EF4-FFF2-40B4-BE49-F238E27FC236}">
                  <a16:creationId xmlns:a16="http://schemas.microsoft.com/office/drawing/2014/main" id="{5ECB7CA0-3798-4F69-BCD5-7DA9AA20CC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57438" y="1150938"/>
              <a:ext cx="1099562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GU563346 Bacillus aryabhattai LS9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97" name="Freeform 189">
              <a:extLst>
                <a:ext uri="{FF2B5EF4-FFF2-40B4-BE49-F238E27FC236}">
                  <a16:creationId xmlns:a16="http://schemas.microsoft.com/office/drawing/2014/main" id="{62B2AAED-48E3-4F57-80DA-F3F1FC61E05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1155700"/>
              <a:ext cx="85725" cy="44450"/>
            </a:xfrm>
            <a:custGeom>
              <a:avLst/>
              <a:gdLst>
                <a:gd name="T0" fmla="*/ 0 w 54"/>
                <a:gd name="T1" fmla="*/ 0 h 28"/>
                <a:gd name="T2" fmla="*/ 0 w 54"/>
                <a:gd name="T3" fmla="*/ 28 h 28"/>
                <a:gd name="T4" fmla="*/ 54 w 54"/>
                <a:gd name="T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4" h="28">
                  <a:moveTo>
                    <a:pt x="0" y="0"/>
                  </a:moveTo>
                  <a:lnTo>
                    <a:pt x="0" y="28"/>
                  </a:lnTo>
                  <a:lnTo>
                    <a:pt x="54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198" name="Rectangle 190">
              <a:extLst>
                <a:ext uri="{FF2B5EF4-FFF2-40B4-BE49-F238E27FC236}">
                  <a16:creationId xmlns:a16="http://schemas.microsoft.com/office/drawing/2014/main" id="{CB7428CB-4664-4B8F-B58E-B6539C1868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1250950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SPR137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99" name="Freeform 191">
              <a:extLst>
                <a:ext uri="{FF2B5EF4-FFF2-40B4-BE49-F238E27FC236}">
                  <a16:creationId xmlns:a16="http://schemas.microsoft.com/office/drawing/2014/main" id="{5EEFE96D-3940-4EF3-91EF-D9743C87FD9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1300163"/>
              <a:ext cx="0" cy="100013"/>
            </a:xfrm>
            <a:custGeom>
              <a:avLst/>
              <a:gdLst>
                <a:gd name="T0" fmla="*/ 63 h 63"/>
                <a:gd name="T1" fmla="*/ 0 h 63"/>
                <a:gd name="T2" fmla="*/ 0 h 63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63">
                  <a:moveTo>
                    <a:pt x="0" y="6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00" name="Rectangle 192">
              <a:extLst>
                <a:ext uri="{FF2B5EF4-FFF2-40B4-BE49-F238E27FC236}">
                  <a16:creationId xmlns:a16="http://schemas.microsoft.com/office/drawing/2014/main" id="{D72FB787-5ADD-422C-A593-07796DF9A3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82825" y="1350963"/>
              <a:ext cx="193667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SPS8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01" name="Freeform 193">
              <a:extLst>
                <a:ext uri="{FF2B5EF4-FFF2-40B4-BE49-F238E27FC236}">
                  <a16:creationId xmlns:a16="http://schemas.microsoft.com/office/drawing/2014/main" id="{213055E5-662D-4789-8A3F-F129F4ECA76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3300" y="1400175"/>
              <a:ext cx="0" cy="100013"/>
            </a:xfrm>
            <a:custGeom>
              <a:avLst/>
              <a:gdLst>
                <a:gd name="T0" fmla="*/ 63 h 63"/>
                <a:gd name="T1" fmla="*/ 0 h 63"/>
                <a:gd name="T2" fmla="*/ 0 h 63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63">
                  <a:moveTo>
                    <a:pt x="0" y="6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02" name="Rectangle 194">
              <a:extLst>
                <a:ext uri="{FF2B5EF4-FFF2-40B4-BE49-F238E27FC236}">
                  <a16:creationId xmlns:a16="http://schemas.microsoft.com/office/drawing/2014/main" id="{EB95BBF8-7471-4F1E-92CA-E0D1C5DF00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87588" y="1450975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SPR104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03" name="Freeform 195">
              <a:extLst>
                <a:ext uri="{FF2B5EF4-FFF2-40B4-BE49-F238E27FC236}">
                  <a16:creationId xmlns:a16="http://schemas.microsoft.com/office/drawing/2014/main" id="{E499EFC1-BA72-4C1D-9F5A-18BF5298241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8063" y="1500188"/>
              <a:ext cx="0" cy="101600"/>
            </a:xfrm>
            <a:custGeom>
              <a:avLst/>
              <a:gdLst>
                <a:gd name="T0" fmla="*/ 64 h 64"/>
                <a:gd name="T1" fmla="*/ 0 h 64"/>
                <a:gd name="T2" fmla="*/ 0 h 64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64">
                  <a:moveTo>
                    <a:pt x="0" y="64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04" name="Rectangle 196">
              <a:extLst>
                <a:ext uri="{FF2B5EF4-FFF2-40B4-BE49-F238E27FC236}">
                  <a16:creationId xmlns:a16="http://schemas.microsoft.com/office/drawing/2014/main" id="{F9A26142-48AC-4D27-8766-1AA00568BC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87588" y="1550988"/>
              <a:ext cx="193667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SPS6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05" name="Freeform 197">
              <a:extLst>
                <a:ext uri="{FF2B5EF4-FFF2-40B4-BE49-F238E27FC236}">
                  <a16:creationId xmlns:a16="http://schemas.microsoft.com/office/drawing/2014/main" id="{A0342B23-AF39-464E-8990-C92F9D0CEB1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8063" y="1601788"/>
              <a:ext cx="0" cy="49213"/>
            </a:xfrm>
            <a:custGeom>
              <a:avLst/>
              <a:gdLst>
                <a:gd name="T0" fmla="*/ 31 h 31"/>
                <a:gd name="T1" fmla="*/ 0 h 31"/>
                <a:gd name="T2" fmla="*/ 0 h 3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1">
                  <a:moveTo>
                    <a:pt x="0" y="31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06" name="Rectangle 198">
              <a:extLst>
                <a:ext uri="{FF2B5EF4-FFF2-40B4-BE49-F238E27FC236}">
                  <a16:creationId xmlns:a16="http://schemas.microsoft.com/office/drawing/2014/main" id="{0D9AD939-75F1-4FB1-8CAE-11652C32505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87588" y="1651000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SPR95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07" name="Freeform 199">
              <a:extLst>
                <a:ext uri="{FF2B5EF4-FFF2-40B4-BE49-F238E27FC236}">
                  <a16:creationId xmlns:a16="http://schemas.microsoft.com/office/drawing/2014/main" id="{CEE17EFD-1B66-48C6-9E3E-0433553A2E20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8063" y="1655763"/>
              <a:ext cx="0" cy="46038"/>
            </a:xfrm>
            <a:custGeom>
              <a:avLst/>
              <a:gdLst>
                <a:gd name="T0" fmla="*/ 0 h 29"/>
                <a:gd name="T1" fmla="*/ 29 h 29"/>
                <a:gd name="T2" fmla="*/ 29 h 29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9">
                  <a:moveTo>
                    <a:pt x="0" y="0"/>
                  </a:moveTo>
                  <a:lnTo>
                    <a:pt x="0" y="29"/>
                  </a:lnTo>
                  <a:lnTo>
                    <a:pt x="0" y="2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08" name="Line 200">
              <a:extLst>
                <a:ext uri="{FF2B5EF4-FFF2-40B4-BE49-F238E27FC236}">
                  <a16:creationId xmlns:a16="http://schemas.microsoft.com/office/drawing/2014/main" id="{4B6A52FB-53AC-4051-ADEA-071B3A31D3D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78063" y="1601788"/>
              <a:ext cx="0" cy="100013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09" name="Freeform 201">
              <a:extLst>
                <a:ext uri="{FF2B5EF4-FFF2-40B4-BE49-F238E27FC236}">
                  <a16:creationId xmlns:a16="http://schemas.microsoft.com/office/drawing/2014/main" id="{0D9D2314-C6D1-43E6-B813-FE1D52465B2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3300" y="1506538"/>
              <a:ext cx="4763" cy="95250"/>
            </a:xfrm>
            <a:custGeom>
              <a:avLst/>
              <a:gdLst>
                <a:gd name="T0" fmla="*/ 0 w 3"/>
                <a:gd name="T1" fmla="*/ 0 h 60"/>
                <a:gd name="T2" fmla="*/ 0 w 3"/>
                <a:gd name="T3" fmla="*/ 60 h 60"/>
                <a:gd name="T4" fmla="*/ 3 w 3"/>
                <a:gd name="T5" fmla="*/ 60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60">
                  <a:moveTo>
                    <a:pt x="0" y="0"/>
                  </a:moveTo>
                  <a:lnTo>
                    <a:pt x="0" y="60"/>
                  </a:lnTo>
                  <a:lnTo>
                    <a:pt x="3" y="6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10" name="Freeform 202">
              <a:extLst>
                <a:ext uri="{FF2B5EF4-FFF2-40B4-BE49-F238E27FC236}">
                  <a16:creationId xmlns:a16="http://schemas.microsoft.com/office/drawing/2014/main" id="{F5CC8D8F-185F-49E2-ACD7-80DEA34BB8C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2188" y="1406525"/>
              <a:ext cx="11113" cy="93663"/>
            </a:xfrm>
            <a:custGeom>
              <a:avLst/>
              <a:gdLst>
                <a:gd name="T0" fmla="*/ 0 w 7"/>
                <a:gd name="T1" fmla="*/ 0 h 59"/>
                <a:gd name="T2" fmla="*/ 0 w 7"/>
                <a:gd name="T3" fmla="*/ 59 h 59"/>
                <a:gd name="T4" fmla="*/ 7 w 7"/>
                <a:gd name="T5" fmla="*/ 59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59">
                  <a:moveTo>
                    <a:pt x="0" y="0"/>
                  </a:moveTo>
                  <a:lnTo>
                    <a:pt x="0" y="59"/>
                  </a:lnTo>
                  <a:lnTo>
                    <a:pt x="7" y="5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11" name="Line 203">
              <a:extLst>
                <a:ext uri="{FF2B5EF4-FFF2-40B4-BE49-F238E27FC236}">
                  <a16:creationId xmlns:a16="http://schemas.microsoft.com/office/drawing/2014/main" id="{3044870E-53AB-4DA8-9C04-E7CCDF4048A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62188" y="104775"/>
              <a:ext cx="0" cy="706438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12" name="Line 204">
              <a:extLst>
                <a:ext uri="{FF2B5EF4-FFF2-40B4-BE49-F238E27FC236}">
                  <a16:creationId xmlns:a16="http://schemas.microsoft.com/office/drawing/2014/main" id="{3B2DC82C-AD59-480C-B1B2-5020734A1A6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62188" y="800100"/>
              <a:ext cx="0" cy="700088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13" name="Freeform 205">
              <a:extLst>
                <a:ext uri="{FF2B5EF4-FFF2-40B4-BE49-F238E27FC236}">
                  <a16:creationId xmlns:a16="http://schemas.microsoft.com/office/drawing/2014/main" id="{15A3AAEE-AAD7-448D-9226-EAF20035A8C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7425" y="800100"/>
              <a:ext cx="4763" cy="500063"/>
            </a:xfrm>
            <a:custGeom>
              <a:avLst/>
              <a:gdLst>
                <a:gd name="T0" fmla="*/ 0 w 3"/>
                <a:gd name="T1" fmla="*/ 315 h 315"/>
                <a:gd name="T2" fmla="*/ 0 w 3"/>
                <a:gd name="T3" fmla="*/ 0 h 315"/>
                <a:gd name="T4" fmla="*/ 3 w 3"/>
                <a:gd name="T5" fmla="*/ 0 h 3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315">
                  <a:moveTo>
                    <a:pt x="0" y="315"/>
                  </a:moveTo>
                  <a:lnTo>
                    <a:pt x="0" y="0"/>
                  </a:lnTo>
                  <a:lnTo>
                    <a:pt x="3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14" name="Rectangle 206">
              <a:extLst>
                <a:ext uri="{FF2B5EF4-FFF2-40B4-BE49-F238E27FC236}">
                  <a16:creationId xmlns:a16="http://schemas.microsoft.com/office/drawing/2014/main" id="{811A0AEB-687C-43AF-8068-B43C75ED7D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66950" y="1751013"/>
              <a:ext cx="110908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HM103322 Bacillus </a:t>
              </a:r>
              <a:r>
                <a:rPr kumimoji="0" lang="en-US" altLang="en-US" sz="800" b="0" i="0" u="none" strike="noStrike" cap="none" normalizeH="0" baseline="0" dirty="0" err="1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aryabhattai</a:t>
              </a:r>
              <a:r>
                <a:rPr kumimoji="0" lang="en-US" altLang="en-US" sz="8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ZH2</a:t>
              </a:r>
              <a:endParaRPr kumimoji="0" lang="en-US" altLang="en-US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15" name="Freeform 207">
              <a:extLst>
                <a:ext uri="{FF2B5EF4-FFF2-40B4-BE49-F238E27FC236}">
                  <a16:creationId xmlns:a16="http://schemas.microsoft.com/office/drawing/2014/main" id="{1E4ACD03-FAA4-45F4-876D-D5BB2C56351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7425" y="1306513"/>
              <a:ext cx="0" cy="495300"/>
            </a:xfrm>
            <a:custGeom>
              <a:avLst/>
              <a:gdLst>
                <a:gd name="T0" fmla="*/ 0 h 312"/>
                <a:gd name="T1" fmla="*/ 312 h 312"/>
                <a:gd name="T2" fmla="*/ 312 h 31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12">
                  <a:moveTo>
                    <a:pt x="0" y="0"/>
                  </a:moveTo>
                  <a:lnTo>
                    <a:pt x="0" y="312"/>
                  </a:lnTo>
                  <a:lnTo>
                    <a:pt x="0" y="312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16" name="Rectangle 208">
              <a:extLst>
                <a:ext uri="{FF2B5EF4-FFF2-40B4-BE49-F238E27FC236}">
                  <a16:creationId xmlns:a16="http://schemas.microsoft.com/office/drawing/2014/main" id="{F8D033E7-92D1-47BE-A04E-3477CAF3A1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66950" y="1851025"/>
              <a:ext cx="124348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EF114313.2 Bacillus aryabhattai B8W22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17" name="Freeform 209">
              <a:extLst>
                <a:ext uri="{FF2B5EF4-FFF2-40B4-BE49-F238E27FC236}">
                  <a16:creationId xmlns:a16="http://schemas.microsoft.com/office/drawing/2014/main" id="{416C4A18-3575-4875-A5BB-E659223B6721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7425" y="1901825"/>
              <a:ext cx="0" cy="200025"/>
            </a:xfrm>
            <a:custGeom>
              <a:avLst/>
              <a:gdLst>
                <a:gd name="T0" fmla="*/ 126 h 126"/>
                <a:gd name="T1" fmla="*/ 0 h 126"/>
                <a:gd name="T2" fmla="*/ 0 h 126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26">
                  <a:moveTo>
                    <a:pt x="0" y="12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18" name="Rectangle 210">
              <a:extLst>
                <a:ext uri="{FF2B5EF4-FFF2-40B4-BE49-F238E27FC236}">
                  <a16:creationId xmlns:a16="http://schemas.microsoft.com/office/drawing/2014/main" id="{7F20D591-66CD-4288-80D9-3D5EFF6532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66950" y="1951038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19" name="Freeform 211">
              <a:extLst>
                <a:ext uri="{FF2B5EF4-FFF2-40B4-BE49-F238E27FC236}">
                  <a16:creationId xmlns:a16="http://schemas.microsoft.com/office/drawing/2014/main" id="{EC9F7456-FE14-4AB3-9339-2F1AC34BD3E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7425" y="2001838"/>
              <a:ext cx="0" cy="149225"/>
            </a:xfrm>
            <a:custGeom>
              <a:avLst/>
              <a:gdLst>
                <a:gd name="T0" fmla="*/ 94 h 94"/>
                <a:gd name="T1" fmla="*/ 0 h 94"/>
                <a:gd name="T2" fmla="*/ 0 h 94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94">
                  <a:moveTo>
                    <a:pt x="0" y="94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20" name="Rectangle 212">
              <a:extLst>
                <a:ext uri="{FF2B5EF4-FFF2-40B4-BE49-F238E27FC236}">
                  <a16:creationId xmlns:a16="http://schemas.microsoft.com/office/drawing/2014/main" id="{B1ECDF78-6911-4CBB-BB6A-81DF35BF52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66950" y="2051050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SPR44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21" name="Freeform 213">
              <a:extLst>
                <a:ext uri="{FF2B5EF4-FFF2-40B4-BE49-F238E27FC236}">
                  <a16:creationId xmlns:a16="http://schemas.microsoft.com/office/drawing/2014/main" id="{06573985-98C8-4C3F-8BAC-1B1AF5AACD8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7425" y="2101850"/>
              <a:ext cx="0" cy="100013"/>
            </a:xfrm>
            <a:custGeom>
              <a:avLst/>
              <a:gdLst>
                <a:gd name="T0" fmla="*/ 63 h 63"/>
                <a:gd name="T1" fmla="*/ 0 h 63"/>
                <a:gd name="T2" fmla="*/ 0 h 63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63">
                  <a:moveTo>
                    <a:pt x="0" y="6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22" name="Rectangle 214">
              <a:extLst>
                <a:ext uri="{FF2B5EF4-FFF2-40B4-BE49-F238E27FC236}">
                  <a16:creationId xmlns:a16="http://schemas.microsoft.com/office/drawing/2014/main" id="{AFD02951-4D93-4748-AA32-EDB1AB624D4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2151063"/>
              <a:ext cx="1160942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JX402906 Bacillus megaterium MHT6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23" name="Freeform 215">
              <a:extLst>
                <a:ext uri="{FF2B5EF4-FFF2-40B4-BE49-F238E27FC236}">
                  <a16:creationId xmlns:a16="http://schemas.microsoft.com/office/drawing/2014/main" id="{E93CEA70-DEBD-4F58-AB9C-1BE12366FA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7425" y="2201863"/>
              <a:ext cx="4763" cy="49213"/>
            </a:xfrm>
            <a:custGeom>
              <a:avLst/>
              <a:gdLst>
                <a:gd name="T0" fmla="*/ 0 w 3"/>
                <a:gd name="T1" fmla="*/ 31 h 31"/>
                <a:gd name="T2" fmla="*/ 0 w 3"/>
                <a:gd name="T3" fmla="*/ 0 h 31"/>
                <a:gd name="T4" fmla="*/ 3 w 3"/>
                <a:gd name="T5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31">
                  <a:moveTo>
                    <a:pt x="0" y="31"/>
                  </a:moveTo>
                  <a:lnTo>
                    <a:pt x="0" y="0"/>
                  </a:lnTo>
                  <a:lnTo>
                    <a:pt x="3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24" name="Rectangle 216">
              <a:extLst>
                <a:ext uri="{FF2B5EF4-FFF2-40B4-BE49-F238E27FC236}">
                  <a16:creationId xmlns:a16="http://schemas.microsoft.com/office/drawing/2014/main" id="{1B70C558-FFBA-4AFA-8DE4-5094EC445E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66950" y="2251075"/>
              <a:ext cx="23176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SPS15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25" name="Freeform 217">
              <a:extLst>
                <a:ext uri="{FF2B5EF4-FFF2-40B4-BE49-F238E27FC236}">
                  <a16:creationId xmlns:a16="http://schemas.microsoft.com/office/drawing/2014/main" id="{056A257D-16A3-4A5C-9245-D30FBBC5392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7425" y="2255838"/>
              <a:ext cx="0" cy="46038"/>
            </a:xfrm>
            <a:custGeom>
              <a:avLst/>
              <a:gdLst>
                <a:gd name="T0" fmla="*/ 0 h 29"/>
                <a:gd name="T1" fmla="*/ 29 h 29"/>
                <a:gd name="T2" fmla="*/ 29 h 29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9">
                  <a:moveTo>
                    <a:pt x="0" y="0"/>
                  </a:moveTo>
                  <a:lnTo>
                    <a:pt x="0" y="29"/>
                  </a:lnTo>
                  <a:lnTo>
                    <a:pt x="0" y="2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26" name="Line 218">
              <a:extLst>
                <a:ext uri="{FF2B5EF4-FFF2-40B4-BE49-F238E27FC236}">
                  <a16:creationId xmlns:a16="http://schemas.microsoft.com/office/drawing/2014/main" id="{508E4BE4-53DB-4602-A046-318B479A623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57425" y="804863"/>
              <a:ext cx="0" cy="755650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27" name="Line 219">
              <a:extLst>
                <a:ext uri="{FF2B5EF4-FFF2-40B4-BE49-F238E27FC236}">
                  <a16:creationId xmlns:a16="http://schemas.microsoft.com/office/drawing/2014/main" id="{8B439011-66DC-4211-B956-1E5FDB34A8C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57425" y="1550988"/>
              <a:ext cx="0" cy="750888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28" name="Freeform 220">
              <a:extLst>
                <a:ext uri="{FF2B5EF4-FFF2-40B4-BE49-F238E27FC236}">
                  <a16:creationId xmlns:a16="http://schemas.microsoft.com/office/drawing/2014/main" id="{5B97B60F-7C8E-4EEE-A0A1-E62A3C864D1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7900" y="1550988"/>
              <a:ext cx="9525" cy="425450"/>
            </a:xfrm>
            <a:custGeom>
              <a:avLst/>
              <a:gdLst>
                <a:gd name="T0" fmla="*/ 0 w 6"/>
                <a:gd name="T1" fmla="*/ 268 h 268"/>
                <a:gd name="T2" fmla="*/ 0 w 6"/>
                <a:gd name="T3" fmla="*/ 0 h 268"/>
                <a:gd name="T4" fmla="*/ 6 w 6"/>
                <a:gd name="T5" fmla="*/ 0 h 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268">
                  <a:moveTo>
                    <a:pt x="0" y="268"/>
                  </a:moveTo>
                  <a:lnTo>
                    <a:pt x="0" y="0"/>
                  </a:lnTo>
                  <a:lnTo>
                    <a:pt x="6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29" name="Rectangle 221">
              <a:extLst>
                <a:ext uri="{FF2B5EF4-FFF2-40B4-BE49-F238E27FC236}">
                  <a16:creationId xmlns:a16="http://schemas.microsoft.com/office/drawing/2014/main" id="{6718B272-2E5F-4965-91B4-1C9400AFEA4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73300" y="2351088"/>
              <a:ext cx="115565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AY739901 Bacillus megaterium ALA2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30" name="Freeform 222">
              <a:extLst>
                <a:ext uri="{FF2B5EF4-FFF2-40B4-BE49-F238E27FC236}">
                  <a16:creationId xmlns:a16="http://schemas.microsoft.com/office/drawing/2014/main" id="{93908383-3051-430A-9B0B-CC680720EE41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7900" y="1981200"/>
              <a:ext cx="14288" cy="420688"/>
            </a:xfrm>
            <a:custGeom>
              <a:avLst/>
              <a:gdLst>
                <a:gd name="T0" fmla="*/ 0 w 9"/>
                <a:gd name="T1" fmla="*/ 0 h 265"/>
                <a:gd name="T2" fmla="*/ 0 w 9"/>
                <a:gd name="T3" fmla="*/ 265 h 265"/>
                <a:gd name="T4" fmla="*/ 9 w 9"/>
                <a:gd name="T5" fmla="*/ 265 h 2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265">
                  <a:moveTo>
                    <a:pt x="0" y="0"/>
                  </a:moveTo>
                  <a:lnTo>
                    <a:pt x="0" y="265"/>
                  </a:lnTo>
                  <a:lnTo>
                    <a:pt x="9" y="265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31" name="Freeform 223">
              <a:extLst>
                <a:ext uri="{FF2B5EF4-FFF2-40B4-BE49-F238E27FC236}">
                  <a16:creationId xmlns:a16="http://schemas.microsoft.com/office/drawing/2014/main" id="{0FEAA4BB-C99B-41FD-9E80-B1F2959CE4A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8375" y="1976438"/>
              <a:ext cx="9525" cy="260350"/>
            </a:xfrm>
            <a:custGeom>
              <a:avLst/>
              <a:gdLst>
                <a:gd name="T0" fmla="*/ 0 w 6"/>
                <a:gd name="T1" fmla="*/ 164 h 164"/>
                <a:gd name="T2" fmla="*/ 0 w 6"/>
                <a:gd name="T3" fmla="*/ 0 h 164"/>
                <a:gd name="T4" fmla="*/ 6 w 6"/>
                <a:gd name="T5" fmla="*/ 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164">
                  <a:moveTo>
                    <a:pt x="0" y="164"/>
                  </a:moveTo>
                  <a:lnTo>
                    <a:pt x="0" y="0"/>
                  </a:lnTo>
                  <a:lnTo>
                    <a:pt x="6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32" name="Rectangle 224">
              <a:extLst>
                <a:ext uri="{FF2B5EF4-FFF2-40B4-BE49-F238E27FC236}">
                  <a16:creationId xmlns:a16="http://schemas.microsoft.com/office/drawing/2014/main" id="{DCF776A5-52C2-4F23-A23E-7753C400EC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52663" y="2451100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SPR26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33" name="Freeform 225">
              <a:extLst>
                <a:ext uri="{FF2B5EF4-FFF2-40B4-BE49-F238E27FC236}">
                  <a16:creationId xmlns:a16="http://schemas.microsoft.com/office/drawing/2014/main" id="{FA4A3D2C-E78A-4E15-9D6E-648DAF59C37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8375" y="2241550"/>
              <a:ext cx="4763" cy="260350"/>
            </a:xfrm>
            <a:custGeom>
              <a:avLst/>
              <a:gdLst>
                <a:gd name="T0" fmla="*/ 0 w 3"/>
                <a:gd name="T1" fmla="*/ 0 h 164"/>
                <a:gd name="T2" fmla="*/ 0 w 3"/>
                <a:gd name="T3" fmla="*/ 164 h 164"/>
                <a:gd name="T4" fmla="*/ 3 w 3"/>
                <a:gd name="T5" fmla="*/ 164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164">
                  <a:moveTo>
                    <a:pt x="0" y="0"/>
                  </a:moveTo>
                  <a:lnTo>
                    <a:pt x="0" y="164"/>
                  </a:lnTo>
                  <a:lnTo>
                    <a:pt x="3" y="164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34" name="Rectangle 226">
              <a:extLst>
                <a:ext uri="{FF2B5EF4-FFF2-40B4-BE49-F238E27FC236}">
                  <a16:creationId xmlns:a16="http://schemas.microsoft.com/office/drawing/2014/main" id="{E49EE435-48EC-488B-B15A-2A9E76FA939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47900" y="2551113"/>
              <a:ext cx="193667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35" name="Freeform 227">
              <a:extLst>
                <a:ext uri="{FF2B5EF4-FFF2-40B4-BE49-F238E27FC236}">
                  <a16:creationId xmlns:a16="http://schemas.microsoft.com/office/drawing/2014/main" id="{ED96F47F-BC41-4D9A-BA44-DC05A634840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8375" y="2290763"/>
              <a:ext cx="0" cy="311150"/>
            </a:xfrm>
            <a:custGeom>
              <a:avLst/>
              <a:gdLst>
                <a:gd name="T0" fmla="*/ 0 h 196"/>
                <a:gd name="T1" fmla="*/ 196 h 196"/>
                <a:gd name="T2" fmla="*/ 196 h 196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96">
                  <a:moveTo>
                    <a:pt x="0" y="0"/>
                  </a:moveTo>
                  <a:lnTo>
                    <a:pt x="0" y="196"/>
                  </a:lnTo>
                  <a:lnTo>
                    <a:pt x="0" y="196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36" name="Rectangle 228">
              <a:extLst>
                <a:ext uri="{FF2B5EF4-FFF2-40B4-BE49-F238E27FC236}">
                  <a16:creationId xmlns:a16="http://schemas.microsoft.com/office/drawing/2014/main" id="{9DA69BDA-A6D1-43C9-B0B1-08CBBAD4C1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62188" y="2651125"/>
              <a:ext cx="131756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043401 Priestia megaterium IAM13418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37" name="Freeform 229">
              <a:extLst>
                <a:ext uri="{FF2B5EF4-FFF2-40B4-BE49-F238E27FC236}">
                  <a16:creationId xmlns:a16="http://schemas.microsoft.com/office/drawing/2014/main" id="{4A47774C-E439-460D-A440-AE0B3914899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8375" y="2701925"/>
              <a:ext cx="14288" cy="100013"/>
            </a:xfrm>
            <a:custGeom>
              <a:avLst/>
              <a:gdLst>
                <a:gd name="T0" fmla="*/ 0 w 9"/>
                <a:gd name="T1" fmla="*/ 63 h 63"/>
                <a:gd name="T2" fmla="*/ 0 w 9"/>
                <a:gd name="T3" fmla="*/ 0 h 63"/>
                <a:gd name="T4" fmla="*/ 9 w 9"/>
                <a:gd name="T5" fmla="*/ 0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63">
                  <a:moveTo>
                    <a:pt x="0" y="63"/>
                  </a:moveTo>
                  <a:lnTo>
                    <a:pt x="0" y="0"/>
                  </a:lnTo>
                  <a:lnTo>
                    <a:pt x="9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38" name="Rectangle 230">
              <a:extLst>
                <a:ext uri="{FF2B5EF4-FFF2-40B4-BE49-F238E27FC236}">
                  <a16:creationId xmlns:a16="http://schemas.microsoft.com/office/drawing/2014/main" id="{9D035F98-02BD-4175-9072-7AC787B9EE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47900" y="2751138"/>
              <a:ext cx="196842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39" name="Freeform 231">
              <a:extLst>
                <a:ext uri="{FF2B5EF4-FFF2-40B4-BE49-F238E27FC236}">
                  <a16:creationId xmlns:a16="http://schemas.microsoft.com/office/drawing/2014/main" id="{BF982891-FA85-4F57-91B9-FE50EB9D6EA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8375" y="2801938"/>
              <a:ext cx="0" cy="49213"/>
            </a:xfrm>
            <a:custGeom>
              <a:avLst/>
              <a:gdLst>
                <a:gd name="T0" fmla="*/ 31 h 31"/>
                <a:gd name="T1" fmla="*/ 0 h 31"/>
                <a:gd name="T2" fmla="*/ 0 h 3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1">
                  <a:moveTo>
                    <a:pt x="0" y="31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40" name="Rectangle 232">
              <a:extLst>
                <a:ext uri="{FF2B5EF4-FFF2-40B4-BE49-F238E27FC236}">
                  <a16:creationId xmlns:a16="http://schemas.microsoft.com/office/drawing/2014/main" id="{4142C69A-D8ED-408D-961B-2286BE064B7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47900" y="2851150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SPR57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41" name="Freeform 233">
              <a:extLst>
                <a:ext uri="{FF2B5EF4-FFF2-40B4-BE49-F238E27FC236}">
                  <a16:creationId xmlns:a16="http://schemas.microsoft.com/office/drawing/2014/main" id="{63163F04-B317-4CDA-9DAE-A2A181991B3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8375" y="2857500"/>
              <a:ext cx="0" cy="44450"/>
            </a:xfrm>
            <a:custGeom>
              <a:avLst/>
              <a:gdLst>
                <a:gd name="T0" fmla="*/ 0 h 28"/>
                <a:gd name="T1" fmla="*/ 28 h 28"/>
                <a:gd name="T2" fmla="*/ 28 h 2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8">
                  <a:moveTo>
                    <a:pt x="0" y="0"/>
                  </a:moveTo>
                  <a:lnTo>
                    <a:pt x="0" y="28"/>
                  </a:lnTo>
                  <a:lnTo>
                    <a:pt x="0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42" name="Line 234">
              <a:extLst>
                <a:ext uri="{FF2B5EF4-FFF2-40B4-BE49-F238E27FC236}">
                  <a16:creationId xmlns:a16="http://schemas.microsoft.com/office/drawing/2014/main" id="{2019CC8E-D958-4689-8BFE-E9FB614B539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38375" y="1981200"/>
              <a:ext cx="0" cy="465138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43" name="Line 235">
              <a:extLst>
                <a:ext uri="{FF2B5EF4-FFF2-40B4-BE49-F238E27FC236}">
                  <a16:creationId xmlns:a16="http://schemas.microsoft.com/office/drawing/2014/main" id="{6B01F7D5-333B-42ED-BBE7-EEE92D3AA74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38375" y="2436813"/>
              <a:ext cx="0" cy="465138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44" name="Freeform 236">
              <a:extLst>
                <a:ext uri="{FF2B5EF4-FFF2-40B4-BE49-F238E27FC236}">
                  <a16:creationId xmlns:a16="http://schemas.microsoft.com/office/drawing/2014/main" id="{E8319BDE-CA10-4334-8963-C19A36FEA8C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2975" y="2436813"/>
              <a:ext cx="25400" cy="279400"/>
            </a:xfrm>
            <a:custGeom>
              <a:avLst/>
              <a:gdLst>
                <a:gd name="T0" fmla="*/ 0 w 16"/>
                <a:gd name="T1" fmla="*/ 176 h 176"/>
                <a:gd name="T2" fmla="*/ 0 w 16"/>
                <a:gd name="T3" fmla="*/ 0 h 176"/>
                <a:gd name="T4" fmla="*/ 16 w 16"/>
                <a:gd name="T5" fmla="*/ 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176">
                  <a:moveTo>
                    <a:pt x="0" y="176"/>
                  </a:moveTo>
                  <a:lnTo>
                    <a:pt x="0" y="0"/>
                  </a:lnTo>
                  <a:lnTo>
                    <a:pt x="16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45" name="Rectangle 237">
              <a:extLst>
                <a:ext uri="{FF2B5EF4-FFF2-40B4-BE49-F238E27FC236}">
                  <a16:creationId xmlns:a16="http://schemas.microsoft.com/office/drawing/2014/main" id="{318A1B0E-6ACB-4ECB-A9B1-CF496D2707B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28975" y="2951163"/>
              <a:ext cx="96727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AY509229 Bacillus flexus S126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46" name="Freeform 238">
              <a:extLst>
                <a:ext uri="{FF2B5EF4-FFF2-40B4-BE49-F238E27FC236}">
                  <a16:creationId xmlns:a16="http://schemas.microsoft.com/office/drawing/2014/main" id="{BC27F41E-11A1-42FA-B01E-600D5B8D01A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2975" y="2720975"/>
              <a:ext cx="1006475" cy="280988"/>
            </a:xfrm>
            <a:custGeom>
              <a:avLst/>
              <a:gdLst>
                <a:gd name="T0" fmla="*/ 0 w 634"/>
                <a:gd name="T1" fmla="*/ 0 h 177"/>
                <a:gd name="T2" fmla="*/ 0 w 634"/>
                <a:gd name="T3" fmla="*/ 177 h 177"/>
                <a:gd name="T4" fmla="*/ 634 w 634"/>
                <a:gd name="T5" fmla="*/ 177 h 1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34" h="177">
                  <a:moveTo>
                    <a:pt x="0" y="0"/>
                  </a:moveTo>
                  <a:lnTo>
                    <a:pt x="0" y="177"/>
                  </a:lnTo>
                  <a:lnTo>
                    <a:pt x="634" y="177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47" name="Freeform 239">
              <a:extLst>
                <a:ext uri="{FF2B5EF4-FFF2-40B4-BE49-F238E27FC236}">
                  <a16:creationId xmlns:a16="http://schemas.microsoft.com/office/drawing/2014/main" id="{01BBED57-B7C8-43BD-8154-4B5292BD31C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288" y="2716213"/>
              <a:ext cx="39688" cy="215900"/>
            </a:xfrm>
            <a:custGeom>
              <a:avLst/>
              <a:gdLst>
                <a:gd name="T0" fmla="*/ 0 w 25"/>
                <a:gd name="T1" fmla="*/ 136 h 136"/>
                <a:gd name="T2" fmla="*/ 0 w 25"/>
                <a:gd name="T3" fmla="*/ 0 h 136"/>
                <a:gd name="T4" fmla="*/ 25 w 25"/>
                <a:gd name="T5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5" h="136">
                  <a:moveTo>
                    <a:pt x="0" y="136"/>
                  </a:moveTo>
                  <a:lnTo>
                    <a:pt x="0" y="0"/>
                  </a:lnTo>
                  <a:lnTo>
                    <a:pt x="25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48" name="Rectangle 240">
              <a:extLst>
                <a:ext uri="{FF2B5EF4-FFF2-40B4-BE49-F238E27FC236}">
                  <a16:creationId xmlns:a16="http://schemas.microsoft.com/office/drawing/2014/main" id="{26C6EF2F-014F-4BD3-8695-DED17CFB879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08213" y="3051175"/>
              <a:ext cx="109532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024691 Priestia flexa IFO15715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49" name="Freeform 241">
              <a:extLst>
                <a:ext uri="{FF2B5EF4-FFF2-40B4-BE49-F238E27FC236}">
                  <a16:creationId xmlns:a16="http://schemas.microsoft.com/office/drawing/2014/main" id="{CAA71400-DFF6-481D-B59B-21A187E5989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7100" y="3101975"/>
              <a:ext cx="0" cy="49213"/>
            </a:xfrm>
            <a:custGeom>
              <a:avLst/>
              <a:gdLst>
                <a:gd name="T0" fmla="*/ 31 h 31"/>
                <a:gd name="T1" fmla="*/ 0 h 31"/>
                <a:gd name="T2" fmla="*/ 0 h 3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1">
                  <a:moveTo>
                    <a:pt x="0" y="31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50" name="Rectangle 242">
              <a:extLst>
                <a:ext uri="{FF2B5EF4-FFF2-40B4-BE49-F238E27FC236}">
                  <a16:creationId xmlns:a16="http://schemas.microsoft.com/office/drawing/2014/main" id="{F5F5E801-E40C-456C-B450-4B6D007DF0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52663" y="3151188"/>
              <a:ext cx="917536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AJ563600 Bacillus flexus B14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51" name="Freeform 243">
              <a:extLst>
                <a:ext uri="{FF2B5EF4-FFF2-40B4-BE49-F238E27FC236}">
                  <a16:creationId xmlns:a16="http://schemas.microsoft.com/office/drawing/2014/main" id="{C3A90284-5B2E-4833-B475-F61A69BBE87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7100" y="3157538"/>
              <a:ext cx="46038" cy="44450"/>
            </a:xfrm>
            <a:custGeom>
              <a:avLst/>
              <a:gdLst>
                <a:gd name="T0" fmla="*/ 0 w 29"/>
                <a:gd name="T1" fmla="*/ 0 h 28"/>
                <a:gd name="T2" fmla="*/ 0 w 29"/>
                <a:gd name="T3" fmla="*/ 28 h 28"/>
                <a:gd name="T4" fmla="*/ 29 w 29"/>
                <a:gd name="T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9" h="28">
                  <a:moveTo>
                    <a:pt x="0" y="0"/>
                  </a:moveTo>
                  <a:lnTo>
                    <a:pt x="0" y="28"/>
                  </a:lnTo>
                  <a:lnTo>
                    <a:pt x="29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52" name="Freeform 244">
              <a:extLst>
                <a:ext uri="{FF2B5EF4-FFF2-40B4-BE49-F238E27FC236}">
                  <a16:creationId xmlns:a16="http://schemas.microsoft.com/office/drawing/2014/main" id="{C6F363FE-FA6E-41A8-B8C1-EE770138C24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288" y="2936875"/>
              <a:ext cx="23813" cy="214313"/>
            </a:xfrm>
            <a:custGeom>
              <a:avLst/>
              <a:gdLst>
                <a:gd name="T0" fmla="*/ 0 w 15"/>
                <a:gd name="T1" fmla="*/ 0 h 135"/>
                <a:gd name="T2" fmla="*/ 0 w 15"/>
                <a:gd name="T3" fmla="*/ 135 h 135"/>
                <a:gd name="T4" fmla="*/ 15 w 15"/>
                <a:gd name="T5" fmla="*/ 135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" h="135">
                  <a:moveTo>
                    <a:pt x="0" y="0"/>
                  </a:moveTo>
                  <a:lnTo>
                    <a:pt x="0" y="135"/>
                  </a:lnTo>
                  <a:lnTo>
                    <a:pt x="15" y="135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53" name="Freeform 245">
              <a:extLst>
                <a:ext uri="{FF2B5EF4-FFF2-40B4-BE49-F238E27FC236}">
                  <a16:creationId xmlns:a16="http://schemas.microsoft.com/office/drawing/2014/main" id="{28F9A5BD-C5FD-437F-BD00-8C6AA7E70FDD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2938" y="2932113"/>
              <a:ext cx="260350" cy="325438"/>
            </a:xfrm>
            <a:custGeom>
              <a:avLst/>
              <a:gdLst>
                <a:gd name="T0" fmla="*/ 0 w 164"/>
                <a:gd name="T1" fmla="*/ 205 h 205"/>
                <a:gd name="T2" fmla="*/ 0 w 164"/>
                <a:gd name="T3" fmla="*/ 0 h 205"/>
                <a:gd name="T4" fmla="*/ 164 w 164"/>
                <a:gd name="T5" fmla="*/ 0 h 2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4" h="205">
                  <a:moveTo>
                    <a:pt x="0" y="205"/>
                  </a:moveTo>
                  <a:lnTo>
                    <a:pt x="0" y="0"/>
                  </a:lnTo>
                  <a:lnTo>
                    <a:pt x="164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54" name="Rectangle 246">
              <a:extLst>
                <a:ext uri="{FF2B5EF4-FFF2-40B4-BE49-F238E27FC236}">
                  <a16:creationId xmlns:a16="http://schemas.microsoft.com/office/drawing/2014/main" id="{B5C86D89-75FC-480F-BC15-7431BE18850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43138" y="3251200"/>
              <a:ext cx="23176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SPS64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55" name="Freeform 247">
              <a:extLst>
                <a:ext uri="{FF2B5EF4-FFF2-40B4-BE49-F238E27FC236}">
                  <a16:creationId xmlns:a16="http://schemas.microsoft.com/office/drawing/2014/main" id="{049A555E-6838-4BF5-B2F5-E814E16411C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2025" y="3302000"/>
              <a:ext cx="0" cy="50800"/>
            </a:xfrm>
            <a:custGeom>
              <a:avLst/>
              <a:gdLst>
                <a:gd name="T0" fmla="*/ 32 h 32"/>
                <a:gd name="T1" fmla="*/ 0 h 32"/>
                <a:gd name="T2" fmla="*/ 0 h 3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2">
                  <a:moveTo>
                    <a:pt x="0" y="3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56" name="Rectangle 248">
              <a:extLst>
                <a:ext uri="{FF2B5EF4-FFF2-40B4-BE49-F238E27FC236}">
                  <a16:creationId xmlns:a16="http://schemas.microsoft.com/office/drawing/2014/main" id="{F4A1EECD-4891-41E6-911F-83F5E7107C0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78075" y="3352800"/>
              <a:ext cx="132391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MF592454 Bacillus cereus EPSeC19 NRRI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57" name="Freeform 249">
              <a:extLst>
                <a:ext uri="{FF2B5EF4-FFF2-40B4-BE49-F238E27FC236}">
                  <a16:creationId xmlns:a16="http://schemas.microsoft.com/office/drawing/2014/main" id="{CC3ACD79-B738-42B7-BA77-BE12C82416D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2025" y="3357563"/>
              <a:ext cx="136525" cy="44450"/>
            </a:xfrm>
            <a:custGeom>
              <a:avLst/>
              <a:gdLst>
                <a:gd name="T0" fmla="*/ 0 w 86"/>
                <a:gd name="T1" fmla="*/ 0 h 28"/>
                <a:gd name="T2" fmla="*/ 0 w 86"/>
                <a:gd name="T3" fmla="*/ 28 h 28"/>
                <a:gd name="T4" fmla="*/ 86 w 86"/>
                <a:gd name="T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6" h="28">
                  <a:moveTo>
                    <a:pt x="0" y="0"/>
                  </a:moveTo>
                  <a:lnTo>
                    <a:pt x="0" y="28"/>
                  </a:lnTo>
                  <a:lnTo>
                    <a:pt x="86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58" name="Freeform 250">
              <a:extLst>
                <a:ext uri="{FF2B5EF4-FFF2-40B4-BE49-F238E27FC236}">
                  <a16:creationId xmlns:a16="http://schemas.microsoft.com/office/drawing/2014/main" id="{FA8407B0-A547-461D-8F5E-22E3515C369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7738" y="3352800"/>
              <a:ext cx="14288" cy="74613"/>
            </a:xfrm>
            <a:custGeom>
              <a:avLst/>
              <a:gdLst>
                <a:gd name="T0" fmla="*/ 0 w 9"/>
                <a:gd name="T1" fmla="*/ 47 h 47"/>
                <a:gd name="T2" fmla="*/ 0 w 9"/>
                <a:gd name="T3" fmla="*/ 0 h 47"/>
                <a:gd name="T4" fmla="*/ 9 w 9"/>
                <a:gd name="T5" fmla="*/ 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47">
                  <a:moveTo>
                    <a:pt x="0" y="47"/>
                  </a:moveTo>
                  <a:lnTo>
                    <a:pt x="0" y="0"/>
                  </a:lnTo>
                  <a:lnTo>
                    <a:pt x="9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59" name="Rectangle 251">
              <a:extLst>
                <a:ext uri="{FF2B5EF4-FFF2-40B4-BE49-F238E27FC236}">
                  <a16:creationId xmlns:a16="http://schemas.microsoft.com/office/drawing/2014/main" id="{DB674B9B-E2E5-403B-9C16-7C27BB05D0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27263" y="3452813"/>
              <a:ext cx="1170466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115526 Bacillus cereus IAM12605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" name="Freeform 252">
              <a:extLst>
                <a:ext uri="{FF2B5EF4-FFF2-40B4-BE49-F238E27FC236}">
                  <a16:creationId xmlns:a16="http://schemas.microsoft.com/office/drawing/2014/main" id="{3E613430-72E0-48A5-962F-B084BB2A7ED4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7738" y="3432175"/>
              <a:ext cx="0" cy="69850"/>
            </a:xfrm>
            <a:custGeom>
              <a:avLst/>
              <a:gdLst>
                <a:gd name="T0" fmla="*/ 0 h 44"/>
                <a:gd name="T1" fmla="*/ 44 h 44"/>
                <a:gd name="T2" fmla="*/ 44 h 44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44">
                  <a:moveTo>
                    <a:pt x="0" y="0"/>
                  </a:moveTo>
                  <a:lnTo>
                    <a:pt x="0" y="44"/>
                  </a:lnTo>
                  <a:lnTo>
                    <a:pt x="0" y="44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61" name="Rectangle 253">
              <a:extLst>
                <a:ext uri="{FF2B5EF4-FFF2-40B4-BE49-F238E27FC236}">
                  <a16:creationId xmlns:a16="http://schemas.microsoft.com/office/drawing/2014/main" id="{B287A6AB-7100-4241-9E1E-CE2B269A3C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32038" y="3552825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SPR181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2" name="Freeform 254">
              <a:extLst>
                <a:ext uri="{FF2B5EF4-FFF2-40B4-BE49-F238E27FC236}">
                  <a16:creationId xmlns:a16="http://schemas.microsoft.com/office/drawing/2014/main" id="{57EA49A6-0A16-4BC7-87A6-7B1AF2F98D70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7738" y="3481388"/>
              <a:ext cx="104775" cy="120650"/>
            </a:xfrm>
            <a:custGeom>
              <a:avLst/>
              <a:gdLst>
                <a:gd name="T0" fmla="*/ 0 w 66"/>
                <a:gd name="T1" fmla="*/ 0 h 76"/>
                <a:gd name="T2" fmla="*/ 0 w 66"/>
                <a:gd name="T3" fmla="*/ 76 h 76"/>
                <a:gd name="T4" fmla="*/ 66 w 66"/>
                <a:gd name="T5" fmla="*/ 7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6" h="76">
                  <a:moveTo>
                    <a:pt x="0" y="0"/>
                  </a:moveTo>
                  <a:lnTo>
                    <a:pt x="0" y="76"/>
                  </a:lnTo>
                  <a:lnTo>
                    <a:pt x="66" y="76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63" name="Rectangle 255">
              <a:extLst>
                <a:ext uri="{FF2B5EF4-FFF2-40B4-BE49-F238E27FC236}">
                  <a16:creationId xmlns:a16="http://schemas.microsoft.com/office/drawing/2014/main" id="{493F7827-E1B8-4C58-8C5A-47DBF41BFD7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68550" y="3652838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SPR23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4" name="Freeform 256">
              <a:extLst>
                <a:ext uri="{FF2B5EF4-FFF2-40B4-BE49-F238E27FC236}">
                  <a16:creationId xmlns:a16="http://schemas.microsoft.com/office/drawing/2014/main" id="{C954720C-55AD-4689-B61F-291743884AF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2025" y="3702050"/>
              <a:ext cx="125413" cy="109538"/>
            </a:xfrm>
            <a:custGeom>
              <a:avLst/>
              <a:gdLst>
                <a:gd name="T0" fmla="*/ 0 w 79"/>
                <a:gd name="T1" fmla="*/ 69 h 69"/>
                <a:gd name="T2" fmla="*/ 0 w 79"/>
                <a:gd name="T3" fmla="*/ 0 h 69"/>
                <a:gd name="T4" fmla="*/ 79 w 79"/>
                <a:gd name="T5" fmla="*/ 0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9" h="69">
                  <a:moveTo>
                    <a:pt x="0" y="69"/>
                  </a:moveTo>
                  <a:lnTo>
                    <a:pt x="0" y="0"/>
                  </a:lnTo>
                  <a:lnTo>
                    <a:pt x="79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65" name="Rectangle 257">
              <a:extLst>
                <a:ext uri="{FF2B5EF4-FFF2-40B4-BE49-F238E27FC236}">
                  <a16:creationId xmlns:a16="http://schemas.microsoft.com/office/drawing/2014/main" id="{9524ABBA-A227-4F96-8716-91927BCA660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57425" y="3752850"/>
              <a:ext cx="143080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114581 Bacillus thuringiensis ATCC 10792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6" name="Freeform 258">
              <a:extLst>
                <a:ext uri="{FF2B5EF4-FFF2-40B4-BE49-F238E27FC236}">
                  <a16:creationId xmlns:a16="http://schemas.microsoft.com/office/drawing/2014/main" id="{7D8DAB3F-DBEE-4CD3-BE2B-62EB5CBC92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7900" y="3802063"/>
              <a:ext cx="0" cy="50800"/>
            </a:xfrm>
            <a:custGeom>
              <a:avLst/>
              <a:gdLst>
                <a:gd name="T0" fmla="*/ 32 h 32"/>
                <a:gd name="T1" fmla="*/ 0 h 32"/>
                <a:gd name="T2" fmla="*/ 0 h 3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2">
                  <a:moveTo>
                    <a:pt x="0" y="3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67" name="Rectangle 259">
              <a:extLst>
                <a:ext uri="{FF2B5EF4-FFF2-40B4-BE49-F238E27FC236}">
                  <a16:creationId xmlns:a16="http://schemas.microsoft.com/office/drawing/2014/main" id="{A45404AB-F09A-4233-A66C-F5ED20934B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57425" y="3852863"/>
              <a:ext cx="117787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HF545324 Bacillus thuringiensis GL88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8" name="Freeform 260">
              <a:extLst>
                <a:ext uri="{FF2B5EF4-FFF2-40B4-BE49-F238E27FC236}">
                  <a16:creationId xmlns:a16="http://schemas.microsoft.com/office/drawing/2014/main" id="{A3727BC8-67CF-47CB-8BEB-64EDACF07A4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7900" y="3857625"/>
              <a:ext cx="0" cy="44450"/>
            </a:xfrm>
            <a:custGeom>
              <a:avLst/>
              <a:gdLst>
                <a:gd name="T0" fmla="*/ 0 h 28"/>
                <a:gd name="T1" fmla="*/ 28 h 28"/>
                <a:gd name="T2" fmla="*/ 28 h 2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8">
                  <a:moveTo>
                    <a:pt x="0" y="0"/>
                  </a:moveTo>
                  <a:lnTo>
                    <a:pt x="0" y="28"/>
                  </a:lnTo>
                  <a:lnTo>
                    <a:pt x="0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69" name="Rectangle 261">
              <a:extLst>
                <a:ext uri="{FF2B5EF4-FFF2-40B4-BE49-F238E27FC236}">
                  <a16:creationId xmlns:a16="http://schemas.microsoft.com/office/drawing/2014/main" id="{77C1C83D-ED20-4A07-B591-77781E1641D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66950" y="3952875"/>
              <a:ext cx="23176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SPS49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70" name="Freeform 262">
              <a:extLst>
                <a:ext uri="{FF2B5EF4-FFF2-40B4-BE49-F238E27FC236}">
                  <a16:creationId xmlns:a16="http://schemas.microsoft.com/office/drawing/2014/main" id="{23BCE01B-798E-4F62-9484-1D774B6BB7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2663" y="4002088"/>
              <a:ext cx="4763" cy="50800"/>
            </a:xfrm>
            <a:custGeom>
              <a:avLst/>
              <a:gdLst>
                <a:gd name="T0" fmla="*/ 0 w 3"/>
                <a:gd name="T1" fmla="*/ 32 h 32"/>
                <a:gd name="T2" fmla="*/ 0 w 3"/>
                <a:gd name="T3" fmla="*/ 0 h 32"/>
                <a:gd name="T4" fmla="*/ 3 w 3"/>
                <a:gd name="T5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32">
                  <a:moveTo>
                    <a:pt x="0" y="32"/>
                  </a:moveTo>
                  <a:lnTo>
                    <a:pt x="0" y="0"/>
                  </a:lnTo>
                  <a:lnTo>
                    <a:pt x="3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71" name="Rectangle 263">
              <a:extLst>
                <a:ext uri="{FF2B5EF4-FFF2-40B4-BE49-F238E27FC236}">
                  <a16:creationId xmlns:a16="http://schemas.microsoft.com/office/drawing/2014/main" id="{C01AC8D9-8EC6-43EF-8998-0F082197CE2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17750" y="4052888"/>
              <a:ext cx="129217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AY663665 Bacillus cereus NRRL B 23965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72" name="Freeform 264">
              <a:extLst>
                <a:ext uri="{FF2B5EF4-FFF2-40B4-BE49-F238E27FC236}">
                  <a16:creationId xmlns:a16="http://schemas.microsoft.com/office/drawing/2014/main" id="{8D3C1187-22B4-442E-80C2-D366B5FE809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2663" y="4057650"/>
              <a:ext cx="55563" cy="44450"/>
            </a:xfrm>
            <a:custGeom>
              <a:avLst/>
              <a:gdLst>
                <a:gd name="T0" fmla="*/ 0 w 35"/>
                <a:gd name="T1" fmla="*/ 0 h 28"/>
                <a:gd name="T2" fmla="*/ 0 w 35"/>
                <a:gd name="T3" fmla="*/ 28 h 28"/>
                <a:gd name="T4" fmla="*/ 35 w 35"/>
                <a:gd name="T5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5" h="28">
                  <a:moveTo>
                    <a:pt x="0" y="0"/>
                  </a:moveTo>
                  <a:lnTo>
                    <a:pt x="0" y="28"/>
                  </a:lnTo>
                  <a:lnTo>
                    <a:pt x="35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73" name="Freeform 265">
              <a:extLst>
                <a:ext uri="{FF2B5EF4-FFF2-40B4-BE49-F238E27FC236}">
                  <a16:creationId xmlns:a16="http://schemas.microsoft.com/office/drawing/2014/main" id="{A27EB275-E7FF-43FA-B6EB-A8806626C659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7900" y="3932238"/>
              <a:ext cx="4763" cy="120650"/>
            </a:xfrm>
            <a:custGeom>
              <a:avLst/>
              <a:gdLst>
                <a:gd name="T0" fmla="*/ 0 w 3"/>
                <a:gd name="T1" fmla="*/ 0 h 76"/>
                <a:gd name="T2" fmla="*/ 0 w 3"/>
                <a:gd name="T3" fmla="*/ 76 h 76"/>
                <a:gd name="T4" fmla="*/ 3 w 3"/>
                <a:gd name="T5" fmla="*/ 76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76">
                  <a:moveTo>
                    <a:pt x="0" y="0"/>
                  </a:moveTo>
                  <a:lnTo>
                    <a:pt x="0" y="76"/>
                  </a:lnTo>
                  <a:lnTo>
                    <a:pt x="3" y="76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74" name="Line 266">
              <a:extLst>
                <a:ext uri="{FF2B5EF4-FFF2-40B4-BE49-F238E27FC236}">
                  <a16:creationId xmlns:a16="http://schemas.microsoft.com/office/drawing/2014/main" id="{D531F7ED-5187-47DF-BE10-C86C24DC52A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47900" y="3806825"/>
              <a:ext cx="0" cy="130175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75" name="Freeform 267">
              <a:extLst>
                <a:ext uri="{FF2B5EF4-FFF2-40B4-BE49-F238E27FC236}">
                  <a16:creationId xmlns:a16="http://schemas.microsoft.com/office/drawing/2014/main" id="{84846414-7DFD-4758-83AC-5D472F26D9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2025" y="3817938"/>
              <a:ext cx="15875" cy="109538"/>
            </a:xfrm>
            <a:custGeom>
              <a:avLst/>
              <a:gdLst>
                <a:gd name="T0" fmla="*/ 0 w 10"/>
                <a:gd name="T1" fmla="*/ 0 h 69"/>
                <a:gd name="T2" fmla="*/ 0 w 10"/>
                <a:gd name="T3" fmla="*/ 69 h 69"/>
                <a:gd name="T4" fmla="*/ 10 w 10"/>
                <a:gd name="T5" fmla="*/ 6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0" h="69">
                  <a:moveTo>
                    <a:pt x="0" y="0"/>
                  </a:moveTo>
                  <a:lnTo>
                    <a:pt x="0" y="69"/>
                  </a:lnTo>
                  <a:lnTo>
                    <a:pt x="10" y="6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76" name="Freeform 268">
              <a:extLst>
                <a:ext uri="{FF2B5EF4-FFF2-40B4-BE49-F238E27FC236}">
                  <a16:creationId xmlns:a16="http://schemas.microsoft.com/office/drawing/2014/main" id="{AC2231B9-754B-40D7-9216-8C03585021A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7738" y="3587750"/>
              <a:ext cx="14288" cy="223838"/>
            </a:xfrm>
            <a:custGeom>
              <a:avLst/>
              <a:gdLst>
                <a:gd name="T0" fmla="*/ 0 w 9"/>
                <a:gd name="T1" fmla="*/ 0 h 141"/>
                <a:gd name="T2" fmla="*/ 0 w 9"/>
                <a:gd name="T3" fmla="*/ 141 h 141"/>
                <a:gd name="T4" fmla="*/ 9 w 9"/>
                <a:gd name="T5" fmla="*/ 141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141">
                  <a:moveTo>
                    <a:pt x="0" y="0"/>
                  </a:moveTo>
                  <a:lnTo>
                    <a:pt x="0" y="141"/>
                  </a:lnTo>
                  <a:lnTo>
                    <a:pt x="9" y="141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77" name="Line 269">
              <a:extLst>
                <a:ext uri="{FF2B5EF4-FFF2-40B4-BE49-F238E27FC236}">
                  <a16:creationId xmlns:a16="http://schemas.microsoft.com/office/drawing/2014/main" id="{9BB10961-05F9-4CE1-B022-6912EFCF31F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17738" y="3357563"/>
              <a:ext cx="0" cy="234950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78" name="Freeform 270">
              <a:extLst>
                <a:ext uri="{FF2B5EF4-FFF2-40B4-BE49-F238E27FC236}">
                  <a16:creationId xmlns:a16="http://schemas.microsoft.com/office/drawing/2014/main" id="{C817228C-5A39-4BF3-9238-A075E8BF900E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2938" y="3262313"/>
              <a:ext cx="304800" cy="319088"/>
            </a:xfrm>
            <a:custGeom>
              <a:avLst/>
              <a:gdLst>
                <a:gd name="T0" fmla="*/ 0 w 192"/>
                <a:gd name="T1" fmla="*/ 0 h 201"/>
                <a:gd name="T2" fmla="*/ 0 w 192"/>
                <a:gd name="T3" fmla="*/ 201 h 201"/>
                <a:gd name="T4" fmla="*/ 192 w 192"/>
                <a:gd name="T5" fmla="*/ 201 h 2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92" h="201">
                  <a:moveTo>
                    <a:pt x="0" y="0"/>
                  </a:moveTo>
                  <a:lnTo>
                    <a:pt x="0" y="201"/>
                  </a:lnTo>
                  <a:lnTo>
                    <a:pt x="192" y="201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79" name="Freeform 271">
              <a:extLst>
                <a:ext uri="{FF2B5EF4-FFF2-40B4-BE49-F238E27FC236}">
                  <a16:creationId xmlns:a16="http://schemas.microsoft.com/office/drawing/2014/main" id="{5FF1E474-6A6A-48AC-B830-3606E401150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1975" y="3257550"/>
              <a:ext cx="80963" cy="774700"/>
            </a:xfrm>
            <a:custGeom>
              <a:avLst/>
              <a:gdLst>
                <a:gd name="T0" fmla="*/ 0 w 51"/>
                <a:gd name="T1" fmla="*/ 488 h 488"/>
                <a:gd name="T2" fmla="*/ 0 w 51"/>
                <a:gd name="T3" fmla="*/ 0 h 488"/>
                <a:gd name="T4" fmla="*/ 51 w 51"/>
                <a:gd name="T5" fmla="*/ 0 h 4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1" h="488">
                  <a:moveTo>
                    <a:pt x="0" y="488"/>
                  </a:moveTo>
                  <a:lnTo>
                    <a:pt x="0" y="0"/>
                  </a:lnTo>
                  <a:lnTo>
                    <a:pt x="51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80" name="Rectangle 272">
              <a:extLst>
                <a:ext uri="{FF2B5EF4-FFF2-40B4-BE49-F238E27FC236}">
                  <a16:creationId xmlns:a16="http://schemas.microsoft.com/office/drawing/2014/main" id="{1BC7B1FE-51FB-490E-A7C1-8B1CC3D919C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7913" y="4152900"/>
              <a:ext cx="1341909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116192 Bacillus subtilis NRRL NRS 744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81" name="Freeform 273">
              <a:extLst>
                <a:ext uri="{FF2B5EF4-FFF2-40B4-BE49-F238E27FC236}">
                  <a16:creationId xmlns:a16="http://schemas.microsoft.com/office/drawing/2014/main" id="{CF64E6E8-2D38-4A9C-ABFA-6257F0B3EB2D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8388" y="4202113"/>
              <a:ext cx="0" cy="50800"/>
            </a:xfrm>
            <a:custGeom>
              <a:avLst/>
              <a:gdLst>
                <a:gd name="T0" fmla="*/ 32 h 32"/>
                <a:gd name="T1" fmla="*/ 0 h 32"/>
                <a:gd name="T2" fmla="*/ 0 h 3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2">
                  <a:moveTo>
                    <a:pt x="0" y="3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82" name="Rectangle 274">
              <a:extLst>
                <a:ext uri="{FF2B5EF4-FFF2-40B4-BE49-F238E27FC236}">
                  <a16:creationId xmlns:a16="http://schemas.microsoft.com/office/drawing/2014/main" id="{87BFC1ED-EF4D-4910-B159-4353B511E6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7913" y="4252913"/>
              <a:ext cx="127629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AB682183 Bacillus subtilis NBRC 104443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83" name="Freeform 275">
              <a:extLst>
                <a:ext uri="{FF2B5EF4-FFF2-40B4-BE49-F238E27FC236}">
                  <a16:creationId xmlns:a16="http://schemas.microsoft.com/office/drawing/2014/main" id="{296307C0-7C91-4EBF-BC98-22D55AFBC366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8388" y="4257675"/>
              <a:ext cx="0" cy="44450"/>
            </a:xfrm>
            <a:custGeom>
              <a:avLst/>
              <a:gdLst>
                <a:gd name="T0" fmla="*/ 0 h 28"/>
                <a:gd name="T1" fmla="*/ 28 h 28"/>
                <a:gd name="T2" fmla="*/ 28 h 2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8">
                  <a:moveTo>
                    <a:pt x="0" y="0"/>
                  </a:moveTo>
                  <a:lnTo>
                    <a:pt x="0" y="28"/>
                  </a:lnTo>
                  <a:lnTo>
                    <a:pt x="0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84" name="Freeform 276">
              <a:extLst>
                <a:ext uri="{FF2B5EF4-FFF2-40B4-BE49-F238E27FC236}">
                  <a16:creationId xmlns:a16="http://schemas.microsoft.com/office/drawing/2014/main" id="{BEC9B58A-D5D4-46E3-905D-093B5000DA1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2038" y="4252913"/>
              <a:ext cx="6350" cy="74613"/>
            </a:xfrm>
            <a:custGeom>
              <a:avLst/>
              <a:gdLst>
                <a:gd name="T0" fmla="*/ 0 w 4"/>
                <a:gd name="T1" fmla="*/ 47 h 47"/>
                <a:gd name="T2" fmla="*/ 0 w 4"/>
                <a:gd name="T3" fmla="*/ 0 h 47"/>
                <a:gd name="T4" fmla="*/ 4 w 4"/>
                <a:gd name="T5" fmla="*/ 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47">
                  <a:moveTo>
                    <a:pt x="0" y="47"/>
                  </a:moveTo>
                  <a:lnTo>
                    <a:pt x="0" y="0"/>
                  </a:lnTo>
                  <a:lnTo>
                    <a:pt x="4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85" name="Rectangle 277">
              <a:extLst>
                <a:ext uri="{FF2B5EF4-FFF2-40B4-BE49-F238E27FC236}">
                  <a16:creationId xmlns:a16="http://schemas.microsoft.com/office/drawing/2014/main" id="{9EB7341A-5B0A-44B1-B870-E8BBD14F5E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13025" y="4352925"/>
              <a:ext cx="101489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FJ789808 Bacillus subtilis BAB 1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86" name="Freeform 278">
              <a:extLst>
                <a:ext uri="{FF2B5EF4-FFF2-40B4-BE49-F238E27FC236}">
                  <a16:creationId xmlns:a16="http://schemas.microsoft.com/office/drawing/2014/main" id="{DEEE605F-411D-4633-BDC1-6DA49501A143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2038" y="4332288"/>
              <a:ext cx="271463" cy="69850"/>
            </a:xfrm>
            <a:custGeom>
              <a:avLst/>
              <a:gdLst>
                <a:gd name="T0" fmla="*/ 0 w 171"/>
                <a:gd name="T1" fmla="*/ 0 h 44"/>
                <a:gd name="T2" fmla="*/ 0 w 171"/>
                <a:gd name="T3" fmla="*/ 44 h 44"/>
                <a:gd name="T4" fmla="*/ 171 w 171"/>
                <a:gd name="T5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71" h="44">
                  <a:moveTo>
                    <a:pt x="0" y="0"/>
                  </a:moveTo>
                  <a:lnTo>
                    <a:pt x="0" y="44"/>
                  </a:lnTo>
                  <a:lnTo>
                    <a:pt x="171" y="44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87" name="Freeform 279">
              <a:extLst>
                <a:ext uri="{FF2B5EF4-FFF2-40B4-BE49-F238E27FC236}">
                  <a16:creationId xmlns:a16="http://schemas.microsoft.com/office/drawing/2014/main" id="{35D535E4-E052-43F3-9600-70BC047BD29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1850" y="4327525"/>
              <a:ext cx="230188" cy="485775"/>
            </a:xfrm>
            <a:custGeom>
              <a:avLst/>
              <a:gdLst>
                <a:gd name="T0" fmla="*/ 0 w 145"/>
                <a:gd name="T1" fmla="*/ 306 h 306"/>
                <a:gd name="T2" fmla="*/ 0 w 145"/>
                <a:gd name="T3" fmla="*/ 0 h 306"/>
                <a:gd name="T4" fmla="*/ 145 w 145"/>
                <a:gd name="T5" fmla="*/ 0 h 3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45" h="306">
                  <a:moveTo>
                    <a:pt x="0" y="306"/>
                  </a:moveTo>
                  <a:lnTo>
                    <a:pt x="0" y="0"/>
                  </a:lnTo>
                  <a:lnTo>
                    <a:pt x="145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88" name="Rectangle 280">
              <a:extLst>
                <a:ext uri="{FF2B5EF4-FFF2-40B4-BE49-F238E27FC236}">
                  <a16:creationId xmlns:a16="http://schemas.microsoft.com/office/drawing/2014/main" id="{60AA12F4-6D92-4544-853C-8C562B60C9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4452938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SPR124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89" name="Freeform 281">
              <a:extLst>
                <a:ext uri="{FF2B5EF4-FFF2-40B4-BE49-F238E27FC236}">
                  <a16:creationId xmlns:a16="http://schemas.microsoft.com/office/drawing/2014/main" id="{9F2E221C-6F17-4D8D-821E-67C881DEBB7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4502150"/>
              <a:ext cx="0" cy="801688"/>
            </a:xfrm>
            <a:custGeom>
              <a:avLst/>
              <a:gdLst>
                <a:gd name="T0" fmla="*/ 505 h 505"/>
                <a:gd name="T1" fmla="*/ 0 h 505"/>
                <a:gd name="T2" fmla="*/ 0 h 505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505">
                  <a:moveTo>
                    <a:pt x="0" y="505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90" name="Rectangle 282">
              <a:extLst>
                <a:ext uri="{FF2B5EF4-FFF2-40B4-BE49-F238E27FC236}">
                  <a16:creationId xmlns:a16="http://schemas.microsoft.com/office/drawing/2014/main" id="{198C8C72-3946-43E2-83A2-85694C748C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22513" y="4552950"/>
              <a:ext cx="999024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EF113957 Bacillus pumilus CBS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91" name="Freeform 283">
              <a:extLst>
                <a:ext uri="{FF2B5EF4-FFF2-40B4-BE49-F238E27FC236}">
                  <a16:creationId xmlns:a16="http://schemas.microsoft.com/office/drawing/2014/main" id="{E283AEF7-70F4-4815-A509-AE2F950835E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4602163"/>
              <a:ext cx="125413" cy="50800"/>
            </a:xfrm>
            <a:custGeom>
              <a:avLst/>
              <a:gdLst>
                <a:gd name="T0" fmla="*/ 0 w 79"/>
                <a:gd name="T1" fmla="*/ 32 h 32"/>
                <a:gd name="T2" fmla="*/ 0 w 79"/>
                <a:gd name="T3" fmla="*/ 0 h 32"/>
                <a:gd name="T4" fmla="*/ 79 w 79"/>
                <a:gd name="T5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9" h="32">
                  <a:moveTo>
                    <a:pt x="0" y="32"/>
                  </a:moveTo>
                  <a:lnTo>
                    <a:pt x="0" y="0"/>
                  </a:lnTo>
                  <a:lnTo>
                    <a:pt x="79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92" name="Rectangle 284">
              <a:extLst>
                <a:ext uri="{FF2B5EF4-FFF2-40B4-BE49-F238E27FC236}">
                  <a16:creationId xmlns:a16="http://schemas.microsoft.com/office/drawing/2014/main" id="{00249A15-9226-4DA9-8680-853936E6067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4652963"/>
              <a:ext cx="1321802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AY663684 Bacillus pumilus NRRL B 23984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93" name="Freeform 285">
              <a:extLst>
                <a:ext uri="{FF2B5EF4-FFF2-40B4-BE49-F238E27FC236}">
                  <a16:creationId xmlns:a16="http://schemas.microsoft.com/office/drawing/2014/main" id="{657AC750-A28A-470B-9117-BFE0D6739814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4657725"/>
              <a:ext cx="0" cy="44450"/>
            </a:xfrm>
            <a:custGeom>
              <a:avLst/>
              <a:gdLst>
                <a:gd name="T0" fmla="*/ 0 h 28"/>
                <a:gd name="T1" fmla="*/ 28 h 28"/>
                <a:gd name="T2" fmla="*/ 28 h 2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8">
                  <a:moveTo>
                    <a:pt x="0" y="0"/>
                  </a:moveTo>
                  <a:lnTo>
                    <a:pt x="0" y="28"/>
                  </a:lnTo>
                  <a:lnTo>
                    <a:pt x="0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94" name="Rectangle 286">
              <a:extLst>
                <a:ext uri="{FF2B5EF4-FFF2-40B4-BE49-F238E27FC236}">
                  <a16:creationId xmlns:a16="http://schemas.microsoft.com/office/drawing/2014/main" id="{9F64D8E9-92A7-473B-BDA7-EAF085E9A1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4752975"/>
              <a:ext cx="1187399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MT010836 Bacillus australimaris B28A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95" name="Freeform 287">
              <a:extLst>
                <a:ext uri="{FF2B5EF4-FFF2-40B4-BE49-F238E27FC236}">
                  <a16:creationId xmlns:a16="http://schemas.microsoft.com/office/drawing/2014/main" id="{735AAFA9-D6B8-48E4-BFDE-BFA3BF3E712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4708525"/>
              <a:ext cx="0" cy="93663"/>
            </a:xfrm>
            <a:custGeom>
              <a:avLst/>
              <a:gdLst>
                <a:gd name="T0" fmla="*/ 0 h 59"/>
                <a:gd name="T1" fmla="*/ 59 h 59"/>
                <a:gd name="T2" fmla="*/ 59 h 59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59">
                  <a:moveTo>
                    <a:pt x="0" y="0"/>
                  </a:moveTo>
                  <a:lnTo>
                    <a:pt x="0" y="59"/>
                  </a:lnTo>
                  <a:lnTo>
                    <a:pt x="0" y="5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96" name="Rectangle 288">
              <a:extLst>
                <a:ext uri="{FF2B5EF4-FFF2-40B4-BE49-F238E27FC236}">
                  <a16:creationId xmlns:a16="http://schemas.microsoft.com/office/drawing/2014/main" id="{44768A19-666F-45B4-BA3D-E5E00B2EEF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12975" y="4852988"/>
              <a:ext cx="151546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NR 148787 Bacillus australimaris MCCC1A05787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97" name="Freeform 289">
              <a:extLst>
                <a:ext uri="{FF2B5EF4-FFF2-40B4-BE49-F238E27FC236}">
                  <a16:creationId xmlns:a16="http://schemas.microsoft.com/office/drawing/2014/main" id="{9520DD07-940B-42DC-B0E5-A61506EE39D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4902200"/>
              <a:ext cx="14288" cy="76200"/>
            </a:xfrm>
            <a:custGeom>
              <a:avLst/>
              <a:gdLst>
                <a:gd name="T0" fmla="*/ 0 w 9"/>
                <a:gd name="T1" fmla="*/ 48 h 48"/>
                <a:gd name="T2" fmla="*/ 0 w 9"/>
                <a:gd name="T3" fmla="*/ 0 h 48"/>
                <a:gd name="T4" fmla="*/ 9 w 9"/>
                <a:gd name="T5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48">
                  <a:moveTo>
                    <a:pt x="0" y="48"/>
                  </a:moveTo>
                  <a:lnTo>
                    <a:pt x="0" y="0"/>
                  </a:lnTo>
                  <a:lnTo>
                    <a:pt x="9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298" name="Rectangle 290">
              <a:extLst>
                <a:ext uri="{FF2B5EF4-FFF2-40B4-BE49-F238E27FC236}">
                  <a16:creationId xmlns:a16="http://schemas.microsoft.com/office/drawing/2014/main" id="{B37E2936-E5C6-49B5-A10C-2856719120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08213" y="4953000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SPR85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99" name="Freeform 291">
              <a:extLst>
                <a:ext uri="{FF2B5EF4-FFF2-40B4-BE49-F238E27FC236}">
                  <a16:creationId xmlns:a16="http://schemas.microsoft.com/office/drawing/2014/main" id="{87817A97-FA38-444D-AD9A-C553AB5E24B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7100" y="5003800"/>
              <a:ext cx="0" cy="49213"/>
            </a:xfrm>
            <a:custGeom>
              <a:avLst/>
              <a:gdLst>
                <a:gd name="T0" fmla="*/ 31 h 31"/>
                <a:gd name="T1" fmla="*/ 0 h 31"/>
                <a:gd name="T2" fmla="*/ 0 h 3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1">
                  <a:moveTo>
                    <a:pt x="0" y="31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00" name="Rectangle 292">
              <a:extLst>
                <a:ext uri="{FF2B5EF4-FFF2-40B4-BE49-F238E27FC236}">
                  <a16:creationId xmlns:a16="http://schemas.microsoft.com/office/drawing/2014/main" id="{1440A26D-2FEA-40CE-8848-4128E7D7B07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22500" y="5053013"/>
              <a:ext cx="120009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AY876289 Bacillus pumilus ATCC7061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01" name="Freeform 293">
              <a:extLst>
                <a:ext uri="{FF2B5EF4-FFF2-40B4-BE49-F238E27FC236}">
                  <a16:creationId xmlns:a16="http://schemas.microsoft.com/office/drawing/2014/main" id="{DA7E7D35-63BA-41B0-885B-D5E35977385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7100" y="5057775"/>
              <a:ext cx="15875" cy="46038"/>
            </a:xfrm>
            <a:custGeom>
              <a:avLst/>
              <a:gdLst>
                <a:gd name="T0" fmla="*/ 0 w 10"/>
                <a:gd name="T1" fmla="*/ 0 h 29"/>
                <a:gd name="T2" fmla="*/ 0 w 10"/>
                <a:gd name="T3" fmla="*/ 29 h 29"/>
                <a:gd name="T4" fmla="*/ 10 w 10"/>
                <a:gd name="T5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0" h="29">
                  <a:moveTo>
                    <a:pt x="0" y="0"/>
                  </a:moveTo>
                  <a:lnTo>
                    <a:pt x="0" y="29"/>
                  </a:lnTo>
                  <a:lnTo>
                    <a:pt x="10" y="2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02" name="Freeform 294">
              <a:extLst>
                <a:ext uri="{FF2B5EF4-FFF2-40B4-BE49-F238E27FC236}">
                  <a16:creationId xmlns:a16="http://schemas.microsoft.com/office/drawing/2014/main" id="{DA66F602-14AF-48A7-A57E-8E6F4036C54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4983163"/>
              <a:ext cx="9525" cy="69850"/>
            </a:xfrm>
            <a:custGeom>
              <a:avLst/>
              <a:gdLst>
                <a:gd name="T0" fmla="*/ 0 w 6"/>
                <a:gd name="T1" fmla="*/ 0 h 44"/>
                <a:gd name="T2" fmla="*/ 0 w 6"/>
                <a:gd name="T3" fmla="*/ 44 h 44"/>
                <a:gd name="T4" fmla="*/ 6 w 6"/>
                <a:gd name="T5" fmla="*/ 44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44">
                  <a:moveTo>
                    <a:pt x="0" y="0"/>
                  </a:moveTo>
                  <a:lnTo>
                    <a:pt x="0" y="44"/>
                  </a:lnTo>
                  <a:lnTo>
                    <a:pt x="6" y="44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03" name="Rectangle 295">
              <a:extLst>
                <a:ext uri="{FF2B5EF4-FFF2-40B4-BE49-F238E27FC236}">
                  <a16:creationId xmlns:a16="http://schemas.microsoft.com/office/drawing/2014/main" id="{61B9ACB8-C1C2-41D8-B96D-E4848CC79ED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5153025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SPR108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04" name="Freeform 296">
              <a:extLst>
                <a:ext uri="{FF2B5EF4-FFF2-40B4-BE49-F238E27FC236}">
                  <a16:creationId xmlns:a16="http://schemas.microsoft.com/office/drawing/2014/main" id="{9E75B0E0-DFB6-410F-9572-08457081884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4908550"/>
              <a:ext cx="0" cy="295275"/>
            </a:xfrm>
            <a:custGeom>
              <a:avLst/>
              <a:gdLst>
                <a:gd name="T0" fmla="*/ 0 h 186"/>
                <a:gd name="T1" fmla="*/ 186 h 186"/>
                <a:gd name="T2" fmla="*/ 186 h 186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86">
                  <a:moveTo>
                    <a:pt x="0" y="0"/>
                  </a:moveTo>
                  <a:lnTo>
                    <a:pt x="0" y="186"/>
                  </a:lnTo>
                  <a:lnTo>
                    <a:pt x="0" y="186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05" name="Rectangle 297">
              <a:extLst>
                <a:ext uri="{FF2B5EF4-FFF2-40B4-BE49-F238E27FC236}">
                  <a16:creationId xmlns:a16="http://schemas.microsoft.com/office/drawing/2014/main" id="{883A00AD-2A43-463B-8C6C-AEDA20F9ED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5253038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SPR139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06" name="Freeform 298">
              <a:extLst>
                <a:ext uri="{FF2B5EF4-FFF2-40B4-BE49-F238E27FC236}">
                  <a16:creationId xmlns:a16="http://schemas.microsoft.com/office/drawing/2014/main" id="{8AF3C7ED-6B7C-4659-8158-556D1829110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5303838"/>
              <a:ext cx="0" cy="400050"/>
            </a:xfrm>
            <a:custGeom>
              <a:avLst/>
              <a:gdLst>
                <a:gd name="T0" fmla="*/ 252 h 252"/>
                <a:gd name="T1" fmla="*/ 0 h 252"/>
                <a:gd name="T2" fmla="*/ 0 h 25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52">
                  <a:moveTo>
                    <a:pt x="0" y="25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07" name="Rectangle 299">
              <a:extLst>
                <a:ext uri="{FF2B5EF4-FFF2-40B4-BE49-F238E27FC236}">
                  <a16:creationId xmlns:a16="http://schemas.microsoft.com/office/drawing/2014/main" id="{D8FF72D2-7A5F-43C9-9B46-318A6779FD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5353050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SPR159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08" name="Freeform 300">
              <a:extLst>
                <a:ext uri="{FF2B5EF4-FFF2-40B4-BE49-F238E27FC236}">
                  <a16:creationId xmlns:a16="http://schemas.microsoft.com/office/drawing/2014/main" id="{0A0CBF30-B771-41D9-8B64-72649D99DC3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5403850"/>
              <a:ext cx="0" cy="349250"/>
            </a:xfrm>
            <a:custGeom>
              <a:avLst/>
              <a:gdLst>
                <a:gd name="T0" fmla="*/ 220 h 220"/>
                <a:gd name="T1" fmla="*/ 0 h 220"/>
                <a:gd name="T2" fmla="*/ 0 h 220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20">
                  <a:moveTo>
                    <a:pt x="0" y="220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09" name="Rectangle 301">
              <a:extLst>
                <a:ext uri="{FF2B5EF4-FFF2-40B4-BE49-F238E27FC236}">
                  <a16:creationId xmlns:a16="http://schemas.microsoft.com/office/drawing/2014/main" id="{D809CE52-397C-400F-96DE-5BDCEE42C3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5453063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SPR167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10" name="Freeform 302">
              <a:extLst>
                <a:ext uri="{FF2B5EF4-FFF2-40B4-BE49-F238E27FC236}">
                  <a16:creationId xmlns:a16="http://schemas.microsoft.com/office/drawing/2014/main" id="{C5C14096-52C4-44D7-9AFA-EB44B7A0521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5503863"/>
              <a:ext cx="0" cy="300038"/>
            </a:xfrm>
            <a:custGeom>
              <a:avLst/>
              <a:gdLst>
                <a:gd name="T0" fmla="*/ 189 h 189"/>
                <a:gd name="T1" fmla="*/ 0 h 189"/>
                <a:gd name="T2" fmla="*/ 0 h 189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89">
                  <a:moveTo>
                    <a:pt x="0" y="189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11" name="Rectangle 303">
              <a:extLst>
                <a:ext uri="{FF2B5EF4-FFF2-40B4-BE49-F238E27FC236}">
                  <a16:creationId xmlns:a16="http://schemas.microsoft.com/office/drawing/2014/main" id="{51B228B0-7948-40B6-A3FB-B26D913CB0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5553075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SPR49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12" name="Freeform 304">
              <a:extLst>
                <a:ext uri="{FF2B5EF4-FFF2-40B4-BE49-F238E27FC236}">
                  <a16:creationId xmlns:a16="http://schemas.microsoft.com/office/drawing/2014/main" id="{647C5952-5BE2-47A5-9FED-FE10AF88AE9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5603875"/>
              <a:ext cx="0" cy="249238"/>
            </a:xfrm>
            <a:custGeom>
              <a:avLst/>
              <a:gdLst>
                <a:gd name="T0" fmla="*/ 157 h 157"/>
                <a:gd name="T1" fmla="*/ 0 h 157"/>
                <a:gd name="T2" fmla="*/ 0 h 157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57">
                  <a:moveTo>
                    <a:pt x="0" y="15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13" name="Rectangle 305">
              <a:extLst>
                <a:ext uri="{FF2B5EF4-FFF2-40B4-BE49-F238E27FC236}">
                  <a16:creationId xmlns:a16="http://schemas.microsoft.com/office/drawing/2014/main" id="{3719ECB9-015F-4EC1-BF50-90F1E05001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5653088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SPR91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14" name="Freeform 306">
              <a:extLst>
                <a:ext uri="{FF2B5EF4-FFF2-40B4-BE49-F238E27FC236}">
                  <a16:creationId xmlns:a16="http://schemas.microsoft.com/office/drawing/2014/main" id="{5A61092D-6F2B-47DB-9B44-2A5D7574A34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5703888"/>
              <a:ext cx="0" cy="200025"/>
            </a:xfrm>
            <a:custGeom>
              <a:avLst/>
              <a:gdLst>
                <a:gd name="T0" fmla="*/ 126 h 126"/>
                <a:gd name="T1" fmla="*/ 0 h 126"/>
                <a:gd name="T2" fmla="*/ 0 h 126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126">
                  <a:moveTo>
                    <a:pt x="0" y="12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15" name="Rectangle 307">
              <a:extLst>
                <a:ext uri="{FF2B5EF4-FFF2-40B4-BE49-F238E27FC236}">
                  <a16:creationId xmlns:a16="http://schemas.microsoft.com/office/drawing/2014/main" id="{6191C1A6-8420-463A-9CE8-66F37A0856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5753100"/>
              <a:ext cx="2349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SPR93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16" name="Freeform 308">
              <a:extLst>
                <a:ext uri="{FF2B5EF4-FFF2-40B4-BE49-F238E27FC236}">
                  <a16:creationId xmlns:a16="http://schemas.microsoft.com/office/drawing/2014/main" id="{AEAA1D42-5C69-4423-99E2-0EB4414E399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5803900"/>
              <a:ext cx="0" cy="149225"/>
            </a:xfrm>
            <a:custGeom>
              <a:avLst/>
              <a:gdLst>
                <a:gd name="T0" fmla="*/ 94 h 94"/>
                <a:gd name="T1" fmla="*/ 0 h 94"/>
                <a:gd name="T2" fmla="*/ 0 h 94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94">
                  <a:moveTo>
                    <a:pt x="0" y="94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17" name="Rectangle 309">
              <a:extLst>
                <a:ext uri="{FF2B5EF4-FFF2-40B4-BE49-F238E27FC236}">
                  <a16:creationId xmlns:a16="http://schemas.microsoft.com/office/drawing/2014/main" id="{C49DD551-60FF-44A6-B588-5DB86C56211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5853113"/>
              <a:ext cx="23176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SPS17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18" name="Freeform 310">
              <a:extLst>
                <a:ext uri="{FF2B5EF4-FFF2-40B4-BE49-F238E27FC236}">
                  <a16:creationId xmlns:a16="http://schemas.microsoft.com/office/drawing/2014/main" id="{D4016AFE-FAF9-41C7-B419-7249CD3C279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5903913"/>
              <a:ext cx="0" cy="100013"/>
            </a:xfrm>
            <a:custGeom>
              <a:avLst/>
              <a:gdLst>
                <a:gd name="T0" fmla="*/ 63 h 63"/>
                <a:gd name="T1" fmla="*/ 0 h 63"/>
                <a:gd name="T2" fmla="*/ 0 h 63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63">
                  <a:moveTo>
                    <a:pt x="0" y="6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19" name="Rectangle 311">
              <a:extLst>
                <a:ext uri="{FF2B5EF4-FFF2-40B4-BE49-F238E27FC236}">
                  <a16:creationId xmlns:a16="http://schemas.microsoft.com/office/drawing/2014/main" id="{6B103EAB-12C2-4F05-BD1C-65883107BE5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5953125"/>
              <a:ext cx="23176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SPS54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20" name="Freeform 312">
              <a:extLst>
                <a:ext uri="{FF2B5EF4-FFF2-40B4-BE49-F238E27FC236}">
                  <a16:creationId xmlns:a16="http://schemas.microsoft.com/office/drawing/2014/main" id="{015E0BD4-EF73-4109-93CD-098F6F6C2B6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6003925"/>
              <a:ext cx="0" cy="49213"/>
            </a:xfrm>
            <a:custGeom>
              <a:avLst/>
              <a:gdLst>
                <a:gd name="T0" fmla="*/ 31 h 31"/>
                <a:gd name="T1" fmla="*/ 0 h 31"/>
                <a:gd name="T2" fmla="*/ 0 h 3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1">
                  <a:moveTo>
                    <a:pt x="0" y="31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21" name="Rectangle 313">
              <a:extLst>
                <a:ext uri="{FF2B5EF4-FFF2-40B4-BE49-F238E27FC236}">
                  <a16:creationId xmlns:a16="http://schemas.microsoft.com/office/drawing/2014/main" id="{D2DD3CAD-152B-4C49-A11C-BDCFE5491F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7100" y="6053138"/>
              <a:ext cx="132391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MG937591 Bacillus australimaris SML I236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22" name="Freeform 314">
              <a:extLst>
                <a:ext uri="{FF2B5EF4-FFF2-40B4-BE49-F238E27FC236}">
                  <a16:creationId xmlns:a16="http://schemas.microsoft.com/office/drawing/2014/main" id="{37CE2D76-4EE0-4402-A307-7D03A84D35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7575" y="6057900"/>
              <a:ext cx="0" cy="46038"/>
            </a:xfrm>
            <a:custGeom>
              <a:avLst/>
              <a:gdLst>
                <a:gd name="T0" fmla="*/ 0 h 29"/>
                <a:gd name="T1" fmla="*/ 29 h 29"/>
                <a:gd name="T2" fmla="*/ 29 h 29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9">
                  <a:moveTo>
                    <a:pt x="0" y="0"/>
                  </a:moveTo>
                  <a:lnTo>
                    <a:pt x="0" y="29"/>
                  </a:lnTo>
                  <a:lnTo>
                    <a:pt x="0" y="2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23" name="Line 315">
              <a:extLst>
                <a:ext uri="{FF2B5EF4-FFF2-40B4-BE49-F238E27FC236}">
                  <a16:creationId xmlns:a16="http://schemas.microsoft.com/office/drawing/2014/main" id="{C7DBF306-755B-46BB-9413-07C27A9DC05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187575" y="5303838"/>
              <a:ext cx="0" cy="800100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24" name="Freeform 316">
              <a:extLst>
                <a:ext uri="{FF2B5EF4-FFF2-40B4-BE49-F238E27FC236}">
                  <a16:creationId xmlns:a16="http://schemas.microsoft.com/office/drawing/2014/main" id="{A074402E-851E-4905-A45E-64B90332B47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1850" y="4818063"/>
              <a:ext cx="85725" cy="485775"/>
            </a:xfrm>
            <a:custGeom>
              <a:avLst/>
              <a:gdLst>
                <a:gd name="T0" fmla="*/ 0 w 54"/>
                <a:gd name="T1" fmla="*/ 0 h 306"/>
                <a:gd name="T2" fmla="*/ 0 w 54"/>
                <a:gd name="T3" fmla="*/ 306 h 306"/>
                <a:gd name="T4" fmla="*/ 54 w 54"/>
                <a:gd name="T5" fmla="*/ 306 h 3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4" h="306">
                  <a:moveTo>
                    <a:pt x="0" y="0"/>
                  </a:moveTo>
                  <a:lnTo>
                    <a:pt x="0" y="306"/>
                  </a:lnTo>
                  <a:lnTo>
                    <a:pt x="54" y="306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25" name="Freeform 317">
              <a:extLst>
                <a:ext uri="{FF2B5EF4-FFF2-40B4-BE49-F238E27FC236}">
                  <a16:creationId xmlns:a16="http://schemas.microsoft.com/office/drawing/2014/main" id="{4CCB4DF6-300B-4D50-8D6C-64564168659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1975" y="4037013"/>
              <a:ext cx="269875" cy="776288"/>
            </a:xfrm>
            <a:custGeom>
              <a:avLst/>
              <a:gdLst>
                <a:gd name="T0" fmla="*/ 0 w 170"/>
                <a:gd name="T1" fmla="*/ 0 h 489"/>
                <a:gd name="T2" fmla="*/ 0 w 170"/>
                <a:gd name="T3" fmla="*/ 489 h 489"/>
                <a:gd name="T4" fmla="*/ 170 w 170"/>
                <a:gd name="T5" fmla="*/ 489 h 4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70" h="489">
                  <a:moveTo>
                    <a:pt x="0" y="0"/>
                  </a:moveTo>
                  <a:lnTo>
                    <a:pt x="0" y="489"/>
                  </a:lnTo>
                  <a:lnTo>
                    <a:pt x="170" y="48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26" name="Freeform 318">
              <a:extLst>
                <a:ext uri="{FF2B5EF4-FFF2-40B4-BE49-F238E27FC236}">
                  <a16:creationId xmlns:a16="http://schemas.microsoft.com/office/drawing/2014/main" id="{B3E1D215-0F84-4F31-942A-AA1A86DBA0A7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1800" y="4032250"/>
              <a:ext cx="130175" cy="1271588"/>
            </a:xfrm>
            <a:custGeom>
              <a:avLst/>
              <a:gdLst>
                <a:gd name="T0" fmla="*/ 0 w 82"/>
                <a:gd name="T1" fmla="*/ 801 h 801"/>
                <a:gd name="T2" fmla="*/ 0 w 82"/>
                <a:gd name="T3" fmla="*/ 0 h 801"/>
                <a:gd name="T4" fmla="*/ 82 w 82"/>
                <a:gd name="T5" fmla="*/ 0 h 8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2" h="801">
                  <a:moveTo>
                    <a:pt x="0" y="801"/>
                  </a:moveTo>
                  <a:lnTo>
                    <a:pt x="0" y="0"/>
                  </a:lnTo>
                  <a:lnTo>
                    <a:pt x="82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27" name="Rectangle 319">
              <a:extLst>
                <a:ext uri="{FF2B5EF4-FFF2-40B4-BE49-F238E27FC236}">
                  <a16:creationId xmlns:a16="http://schemas.microsoft.com/office/drawing/2014/main" id="{C21DABC9-5CB9-47B6-B07D-62B06542794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2338" y="6153150"/>
              <a:ext cx="138424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OL762339 Staphylococcus succinus KH1011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28" name="Freeform 320">
              <a:extLst>
                <a:ext uri="{FF2B5EF4-FFF2-40B4-BE49-F238E27FC236}">
                  <a16:creationId xmlns:a16="http://schemas.microsoft.com/office/drawing/2014/main" id="{C583F07E-FB26-4ABC-96CD-01B63EAD162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2813" y="6203950"/>
              <a:ext cx="0" cy="49213"/>
            </a:xfrm>
            <a:custGeom>
              <a:avLst/>
              <a:gdLst>
                <a:gd name="T0" fmla="*/ 31 h 31"/>
                <a:gd name="T1" fmla="*/ 0 h 31"/>
                <a:gd name="T2" fmla="*/ 0 h 31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1">
                  <a:moveTo>
                    <a:pt x="0" y="31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29" name="Rectangle 321">
              <a:extLst>
                <a:ext uri="{FF2B5EF4-FFF2-40B4-BE49-F238E27FC236}">
                  <a16:creationId xmlns:a16="http://schemas.microsoft.com/office/drawing/2014/main" id="{AB358341-35BD-4308-883D-402FAE2F7DB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2338" y="6253163"/>
              <a:ext cx="1668920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AY748916 Staphylococcus succinus NIPHL090904 K5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30" name="Freeform 322">
              <a:extLst>
                <a:ext uri="{FF2B5EF4-FFF2-40B4-BE49-F238E27FC236}">
                  <a16:creationId xmlns:a16="http://schemas.microsoft.com/office/drawing/2014/main" id="{F686F2B2-6D46-4611-BAA6-D66F97585F3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2813" y="6259513"/>
              <a:ext cx="0" cy="44450"/>
            </a:xfrm>
            <a:custGeom>
              <a:avLst/>
              <a:gdLst>
                <a:gd name="T0" fmla="*/ 0 h 28"/>
                <a:gd name="T1" fmla="*/ 28 h 28"/>
                <a:gd name="T2" fmla="*/ 28 h 2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8">
                  <a:moveTo>
                    <a:pt x="0" y="0"/>
                  </a:moveTo>
                  <a:lnTo>
                    <a:pt x="0" y="28"/>
                  </a:lnTo>
                  <a:lnTo>
                    <a:pt x="0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31" name="Rectangle 323">
              <a:extLst>
                <a:ext uri="{FF2B5EF4-FFF2-40B4-BE49-F238E27FC236}">
                  <a16:creationId xmlns:a16="http://schemas.microsoft.com/office/drawing/2014/main" id="{AC668BC7-0FC4-49A5-A6AE-F0B1EC2D7DC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2338" y="6353175"/>
              <a:ext cx="1114377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AF004220 Staphylococcus succinus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32" name="Freeform 324">
              <a:extLst>
                <a:ext uri="{FF2B5EF4-FFF2-40B4-BE49-F238E27FC236}">
                  <a16:creationId xmlns:a16="http://schemas.microsoft.com/office/drawing/2014/main" id="{50638C89-00BC-4610-8B18-C4B0CADCC554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2813" y="6308725"/>
              <a:ext cx="0" cy="95250"/>
            </a:xfrm>
            <a:custGeom>
              <a:avLst/>
              <a:gdLst>
                <a:gd name="T0" fmla="*/ 0 h 60"/>
                <a:gd name="T1" fmla="*/ 60 h 60"/>
                <a:gd name="T2" fmla="*/ 60 h 60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60">
                  <a:moveTo>
                    <a:pt x="0" y="0"/>
                  </a:moveTo>
                  <a:lnTo>
                    <a:pt x="0" y="60"/>
                  </a:lnTo>
                  <a:lnTo>
                    <a:pt x="0" y="6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33" name="Rectangle 325">
              <a:extLst>
                <a:ext uri="{FF2B5EF4-FFF2-40B4-BE49-F238E27FC236}">
                  <a16:creationId xmlns:a16="http://schemas.microsoft.com/office/drawing/2014/main" id="{B9DB6763-7382-46B0-8116-685D19CC8C1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01863" y="6453188"/>
              <a:ext cx="231765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SPS50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34" name="Freeform 326">
              <a:extLst>
                <a:ext uri="{FF2B5EF4-FFF2-40B4-BE49-F238E27FC236}">
                  <a16:creationId xmlns:a16="http://schemas.microsoft.com/office/drawing/2014/main" id="{20E3300C-8F67-4B98-96FD-2708357E257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2813" y="6359525"/>
              <a:ext cx="9525" cy="144463"/>
            </a:xfrm>
            <a:custGeom>
              <a:avLst/>
              <a:gdLst>
                <a:gd name="T0" fmla="*/ 0 w 6"/>
                <a:gd name="T1" fmla="*/ 0 h 91"/>
                <a:gd name="T2" fmla="*/ 0 w 6"/>
                <a:gd name="T3" fmla="*/ 91 h 91"/>
                <a:gd name="T4" fmla="*/ 6 w 6"/>
                <a:gd name="T5" fmla="*/ 9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91">
                  <a:moveTo>
                    <a:pt x="0" y="0"/>
                  </a:moveTo>
                  <a:lnTo>
                    <a:pt x="0" y="91"/>
                  </a:lnTo>
                  <a:lnTo>
                    <a:pt x="6" y="91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35" name="Line 327">
              <a:extLst>
                <a:ext uri="{FF2B5EF4-FFF2-40B4-BE49-F238E27FC236}">
                  <a16:creationId xmlns:a16="http://schemas.microsoft.com/office/drawing/2014/main" id="{95D80D68-C73B-4D0C-85F2-C4ABC23BDBE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182813" y="6208713"/>
              <a:ext cx="0" cy="155575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36" name="Freeform 328">
              <a:extLst>
                <a:ext uri="{FF2B5EF4-FFF2-40B4-BE49-F238E27FC236}">
                  <a16:creationId xmlns:a16="http://schemas.microsoft.com/office/drawing/2014/main" id="{182CBBE5-B5A5-4D99-B231-C406E9AA7F7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2963" y="6353175"/>
              <a:ext cx="69850" cy="225425"/>
            </a:xfrm>
            <a:custGeom>
              <a:avLst/>
              <a:gdLst>
                <a:gd name="T0" fmla="*/ 0 w 44"/>
                <a:gd name="T1" fmla="*/ 142 h 142"/>
                <a:gd name="T2" fmla="*/ 0 w 44"/>
                <a:gd name="T3" fmla="*/ 0 h 142"/>
                <a:gd name="T4" fmla="*/ 44 w 44"/>
                <a:gd name="T5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4" h="142">
                  <a:moveTo>
                    <a:pt x="0" y="142"/>
                  </a:moveTo>
                  <a:lnTo>
                    <a:pt x="0" y="0"/>
                  </a:lnTo>
                  <a:lnTo>
                    <a:pt x="44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37" name="Rectangle 329">
              <a:extLst>
                <a:ext uri="{FF2B5EF4-FFF2-40B4-BE49-F238E27FC236}">
                  <a16:creationId xmlns:a16="http://schemas.microsoft.com/office/drawing/2014/main" id="{7A4B8583-964D-45C5-A296-0DEFC17E9EE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92338" y="6553200"/>
              <a:ext cx="1549333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MN840040 Staphylococcus equorum ATCC 43958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38" name="Freeform 330">
              <a:extLst>
                <a:ext uri="{FF2B5EF4-FFF2-40B4-BE49-F238E27FC236}">
                  <a16:creationId xmlns:a16="http://schemas.microsoft.com/office/drawing/2014/main" id="{F74B40E4-450F-4EBA-9CCF-0190382164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7413" y="6604000"/>
              <a:ext cx="25400" cy="200025"/>
            </a:xfrm>
            <a:custGeom>
              <a:avLst/>
              <a:gdLst>
                <a:gd name="T0" fmla="*/ 0 w 16"/>
                <a:gd name="T1" fmla="*/ 126 h 126"/>
                <a:gd name="T2" fmla="*/ 0 w 16"/>
                <a:gd name="T3" fmla="*/ 0 h 126"/>
                <a:gd name="T4" fmla="*/ 16 w 16"/>
                <a:gd name="T5" fmla="*/ 0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6" h="126">
                  <a:moveTo>
                    <a:pt x="0" y="126"/>
                  </a:moveTo>
                  <a:lnTo>
                    <a:pt x="0" y="0"/>
                  </a:lnTo>
                  <a:lnTo>
                    <a:pt x="16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39" name="Rectangle 331">
              <a:extLst>
                <a:ext uri="{FF2B5EF4-FFF2-40B4-BE49-F238E27FC236}">
                  <a16:creationId xmlns:a16="http://schemas.microsoft.com/office/drawing/2014/main" id="{9F6E453C-6259-4BD7-A962-DDB9D6C2DE6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78050" y="6654800"/>
              <a:ext cx="1469962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AB735684 Staphylococcus equorum NCCP-184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40" name="Freeform 332">
              <a:extLst>
                <a:ext uri="{FF2B5EF4-FFF2-40B4-BE49-F238E27FC236}">
                  <a16:creationId xmlns:a16="http://schemas.microsoft.com/office/drawing/2014/main" id="{49327A5D-9652-49FC-9631-CA3D679D0B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7413" y="6704013"/>
              <a:ext cx="9525" cy="150813"/>
            </a:xfrm>
            <a:custGeom>
              <a:avLst/>
              <a:gdLst>
                <a:gd name="T0" fmla="*/ 0 w 6"/>
                <a:gd name="T1" fmla="*/ 95 h 95"/>
                <a:gd name="T2" fmla="*/ 0 w 6"/>
                <a:gd name="T3" fmla="*/ 0 h 95"/>
                <a:gd name="T4" fmla="*/ 6 w 6"/>
                <a:gd name="T5" fmla="*/ 0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95">
                  <a:moveTo>
                    <a:pt x="0" y="95"/>
                  </a:moveTo>
                  <a:lnTo>
                    <a:pt x="0" y="0"/>
                  </a:lnTo>
                  <a:lnTo>
                    <a:pt x="6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41" name="Rectangle 333">
              <a:extLst>
                <a:ext uri="{FF2B5EF4-FFF2-40B4-BE49-F238E27FC236}">
                  <a16:creationId xmlns:a16="http://schemas.microsoft.com/office/drawing/2014/main" id="{A8C68418-53D2-47E9-9CFC-C78AB0E695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66938" y="6754813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SPR107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42" name="Freeform 334">
              <a:extLst>
                <a:ext uri="{FF2B5EF4-FFF2-40B4-BE49-F238E27FC236}">
                  <a16:creationId xmlns:a16="http://schemas.microsoft.com/office/drawing/2014/main" id="{D01FF6C8-ACA2-4EE1-A44E-005FE8DB914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7413" y="6804025"/>
              <a:ext cx="0" cy="100013"/>
            </a:xfrm>
            <a:custGeom>
              <a:avLst/>
              <a:gdLst>
                <a:gd name="T0" fmla="*/ 63 h 63"/>
                <a:gd name="T1" fmla="*/ 0 h 63"/>
                <a:gd name="T2" fmla="*/ 0 h 63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63">
                  <a:moveTo>
                    <a:pt x="0" y="6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43" name="Rectangle 335">
              <a:extLst>
                <a:ext uri="{FF2B5EF4-FFF2-40B4-BE49-F238E27FC236}">
                  <a16:creationId xmlns:a16="http://schemas.microsoft.com/office/drawing/2014/main" id="{37004BA1-DCF4-40F8-970F-672FD9FC85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66938" y="6854825"/>
              <a:ext cx="273038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SPR136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44" name="Freeform 336">
              <a:extLst>
                <a:ext uri="{FF2B5EF4-FFF2-40B4-BE49-F238E27FC236}">
                  <a16:creationId xmlns:a16="http://schemas.microsoft.com/office/drawing/2014/main" id="{44D55290-2439-4837-AEAB-66998B59634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7413" y="6904038"/>
              <a:ext cx="0" cy="50800"/>
            </a:xfrm>
            <a:custGeom>
              <a:avLst/>
              <a:gdLst>
                <a:gd name="T0" fmla="*/ 32 h 32"/>
                <a:gd name="T1" fmla="*/ 0 h 32"/>
                <a:gd name="T2" fmla="*/ 0 h 32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32">
                  <a:moveTo>
                    <a:pt x="0" y="32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45" name="Rectangle 337">
              <a:extLst>
                <a:ext uri="{FF2B5EF4-FFF2-40B4-BE49-F238E27FC236}">
                  <a16:creationId xmlns:a16="http://schemas.microsoft.com/office/drawing/2014/main" id="{4D1F5829-6948-420C-8357-87A7E3326A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66938" y="6954838"/>
              <a:ext cx="1489011" cy="9750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 MW033889 Staphylococcus equorum CSBB 515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46" name="Freeform 338">
              <a:extLst>
                <a:ext uri="{FF2B5EF4-FFF2-40B4-BE49-F238E27FC236}">
                  <a16:creationId xmlns:a16="http://schemas.microsoft.com/office/drawing/2014/main" id="{55F6F387-31EF-4AF7-9FA2-72DC2ECDFD7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7413" y="6959600"/>
              <a:ext cx="0" cy="44450"/>
            </a:xfrm>
            <a:custGeom>
              <a:avLst/>
              <a:gdLst>
                <a:gd name="T0" fmla="*/ 0 h 28"/>
                <a:gd name="T1" fmla="*/ 28 h 28"/>
                <a:gd name="T2" fmla="*/ 28 h 28"/>
              </a:gdLst>
              <a:ahLst/>
              <a:cxnLst>
                <a:cxn ang="0">
                  <a:pos x="0" y="T0"/>
                </a:cxn>
                <a:cxn ang="0">
                  <a:pos x="0" y="T1"/>
                </a:cxn>
                <a:cxn ang="0">
                  <a:pos x="0" y="T2"/>
                </a:cxn>
              </a:cxnLst>
              <a:rect l="0" t="0" r="r" b="b"/>
              <a:pathLst>
                <a:path h="28">
                  <a:moveTo>
                    <a:pt x="0" y="0"/>
                  </a:moveTo>
                  <a:lnTo>
                    <a:pt x="0" y="28"/>
                  </a:lnTo>
                  <a:lnTo>
                    <a:pt x="0" y="28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47" name="Line 339">
              <a:extLst>
                <a:ext uri="{FF2B5EF4-FFF2-40B4-BE49-F238E27FC236}">
                  <a16:creationId xmlns:a16="http://schemas.microsoft.com/office/drawing/2014/main" id="{2C6E7FED-3B12-4794-8186-92D0B3D0925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157413" y="6804025"/>
              <a:ext cx="0" cy="200025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48" name="Freeform 340">
              <a:extLst>
                <a:ext uri="{FF2B5EF4-FFF2-40B4-BE49-F238E27FC236}">
                  <a16:creationId xmlns:a16="http://schemas.microsoft.com/office/drawing/2014/main" id="{3A3B6B19-57DC-42B2-B050-12A20D4CE66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2963" y="6583363"/>
              <a:ext cx="44450" cy="220663"/>
            </a:xfrm>
            <a:custGeom>
              <a:avLst/>
              <a:gdLst>
                <a:gd name="T0" fmla="*/ 0 w 28"/>
                <a:gd name="T1" fmla="*/ 0 h 139"/>
                <a:gd name="T2" fmla="*/ 0 w 28"/>
                <a:gd name="T3" fmla="*/ 139 h 139"/>
                <a:gd name="T4" fmla="*/ 28 w 28"/>
                <a:gd name="T5" fmla="*/ 139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8" h="139">
                  <a:moveTo>
                    <a:pt x="0" y="0"/>
                  </a:moveTo>
                  <a:lnTo>
                    <a:pt x="0" y="139"/>
                  </a:lnTo>
                  <a:lnTo>
                    <a:pt x="28" y="139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49" name="Freeform 341">
              <a:extLst>
                <a:ext uri="{FF2B5EF4-FFF2-40B4-BE49-F238E27FC236}">
                  <a16:creationId xmlns:a16="http://schemas.microsoft.com/office/drawing/2014/main" id="{1CE723EF-7723-4227-AC7D-1D6DC1D70BF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1800" y="5308600"/>
              <a:ext cx="411163" cy="1270000"/>
            </a:xfrm>
            <a:custGeom>
              <a:avLst/>
              <a:gdLst>
                <a:gd name="T0" fmla="*/ 0 w 259"/>
                <a:gd name="T1" fmla="*/ 0 h 800"/>
                <a:gd name="T2" fmla="*/ 0 w 259"/>
                <a:gd name="T3" fmla="*/ 800 h 800"/>
                <a:gd name="T4" fmla="*/ 259 w 259"/>
                <a:gd name="T5" fmla="*/ 800 h 8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59" h="800">
                  <a:moveTo>
                    <a:pt x="0" y="0"/>
                  </a:moveTo>
                  <a:lnTo>
                    <a:pt x="0" y="800"/>
                  </a:lnTo>
                  <a:lnTo>
                    <a:pt x="259" y="800"/>
                  </a:lnTo>
                </a:path>
              </a:pathLst>
            </a:cu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50" name="Rectangle 342">
              <a:extLst>
                <a:ext uri="{FF2B5EF4-FFF2-40B4-BE49-F238E27FC236}">
                  <a16:creationId xmlns:a16="http://schemas.microsoft.com/office/drawing/2014/main" id="{10CE8C6B-5C79-4EFC-94BF-D013CFE12B9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57400" y="6829425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90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1" name="Rectangle 343">
              <a:extLst>
                <a:ext uri="{FF2B5EF4-FFF2-40B4-BE49-F238E27FC236}">
                  <a16:creationId xmlns:a16="http://schemas.microsoft.com/office/drawing/2014/main" id="{2BCB41C2-80A4-46FF-81F7-AB2A6430615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32025" y="4237038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2" name="Rectangle 344">
              <a:extLst>
                <a:ext uri="{FF2B5EF4-FFF2-40B4-BE49-F238E27FC236}">
                  <a16:creationId xmlns:a16="http://schemas.microsoft.com/office/drawing/2014/main" id="{48AB277D-67C8-415F-9319-BA851F5A18D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87563" y="5327650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94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3" name="Rectangle 345">
              <a:extLst>
                <a:ext uri="{FF2B5EF4-FFF2-40B4-BE49-F238E27FC236}">
                  <a16:creationId xmlns:a16="http://schemas.microsoft.com/office/drawing/2014/main" id="{5BFC0942-777A-4B51-8BBB-D9D17DEE62C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01838" y="4838700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4" name="Rectangle 346">
              <a:extLst>
                <a:ext uri="{FF2B5EF4-FFF2-40B4-BE49-F238E27FC236}">
                  <a16:creationId xmlns:a16="http://schemas.microsoft.com/office/drawing/2014/main" id="{7B8F441B-CB33-4497-ABFD-85E15678D4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82800" y="3606800"/>
              <a:ext cx="82546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100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5" name="Rectangle 347">
              <a:extLst>
                <a:ext uri="{FF2B5EF4-FFF2-40B4-BE49-F238E27FC236}">
                  <a16:creationId xmlns:a16="http://schemas.microsoft.com/office/drawing/2014/main" id="{4AE0A0BF-CCB5-4836-89C0-69AD41B89F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97088" y="3176588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86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6" name="Rectangle 348">
              <a:extLst>
                <a:ext uri="{FF2B5EF4-FFF2-40B4-BE49-F238E27FC236}">
                  <a16:creationId xmlns:a16="http://schemas.microsoft.com/office/drawing/2014/main" id="{1C5D74AD-5916-483D-A089-D6829E5828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73288" y="1460500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78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7" name="Rectangle 349">
              <a:extLst>
                <a:ext uri="{FF2B5EF4-FFF2-40B4-BE49-F238E27FC236}">
                  <a16:creationId xmlns:a16="http://schemas.microsoft.com/office/drawing/2014/main" id="{57628050-4935-4A40-8CF8-CC8B03D753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62175" y="1885950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76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8" name="Rectangle 350">
              <a:extLst>
                <a:ext uri="{FF2B5EF4-FFF2-40B4-BE49-F238E27FC236}">
                  <a16:creationId xmlns:a16="http://schemas.microsoft.com/office/drawing/2014/main" id="{6DC433BE-6501-4D00-BFE3-38270374976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36775" y="2346325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82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59" name="Rectangle 351">
              <a:extLst>
                <a:ext uri="{FF2B5EF4-FFF2-40B4-BE49-F238E27FC236}">
                  <a16:creationId xmlns:a16="http://schemas.microsoft.com/office/drawing/2014/main" id="{4B45B378-A41A-4B97-8E04-A279BEC1B80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12963" y="2627313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89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60" name="Rectangle 352">
              <a:extLst>
                <a:ext uri="{FF2B5EF4-FFF2-40B4-BE49-F238E27FC236}">
                  <a16:creationId xmlns:a16="http://schemas.microsoft.com/office/drawing/2014/main" id="{468C323E-DF2C-4EE6-A685-C860204E6B8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71688" y="2841625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99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61" name="Rectangle 353">
              <a:extLst>
                <a:ext uri="{FF2B5EF4-FFF2-40B4-BE49-F238E27FC236}">
                  <a16:creationId xmlns:a16="http://schemas.microsoft.com/office/drawing/2014/main" id="{D75FAC08-72D3-4F95-9A55-FFE1B077F5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8025" y="6604000"/>
              <a:ext cx="82546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100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62" name="Rectangle 354">
              <a:extLst>
                <a:ext uri="{FF2B5EF4-FFF2-40B4-BE49-F238E27FC236}">
                  <a16:creationId xmlns:a16="http://schemas.microsoft.com/office/drawing/2014/main" id="{C73AE712-3B26-41BD-9C24-9B99CA9F396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082800" y="6264275"/>
              <a:ext cx="55031" cy="731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6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Tahoma" panose="020B0604030504040204" pitchFamily="34" charset="0"/>
                </a:rPr>
                <a:t>96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63" name="Line 355">
              <a:extLst>
                <a:ext uri="{FF2B5EF4-FFF2-40B4-BE49-F238E27FC236}">
                  <a16:creationId xmlns:a16="http://schemas.microsoft.com/office/drawing/2014/main" id="{450C8347-8379-4ED4-8EEB-8E03552B6C1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801813" y="7173913"/>
              <a:ext cx="511175" cy="0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64" name="Line 356">
              <a:extLst>
                <a:ext uri="{FF2B5EF4-FFF2-40B4-BE49-F238E27FC236}">
                  <a16:creationId xmlns:a16="http://schemas.microsoft.com/office/drawing/2014/main" id="{2C4FE903-D3FF-4754-B910-0776CDD7EAD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801813" y="7154863"/>
              <a:ext cx="0" cy="39688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65" name="Line 357">
              <a:extLst>
                <a:ext uri="{FF2B5EF4-FFF2-40B4-BE49-F238E27FC236}">
                  <a16:creationId xmlns:a16="http://schemas.microsoft.com/office/drawing/2014/main" id="{B86D6956-C8C7-411C-8A8F-707FAE60D30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312988" y="7154863"/>
              <a:ext cx="0" cy="39688"/>
            </a:xfrm>
            <a:prstGeom prst="line">
              <a:avLst/>
            </a:prstGeom>
            <a:no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ZA" sz="2000"/>
            </a:p>
          </p:txBody>
        </p:sp>
        <p:sp>
          <p:nvSpPr>
            <p:cNvPr id="366" name="Rectangle 358">
              <a:extLst>
                <a:ext uri="{FF2B5EF4-FFF2-40B4-BE49-F238E27FC236}">
                  <a16:creationId xmlns:a16="http://schemas.microsoft.com/office/drawing/2014/main" id="{35451623-D240-42B8-BCDB-D20A8A61D1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12938" y="7269163"/>
              <a:ext cx="209541" cy="12188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10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MS Sans Serif"/>
                </a:rPr>
                <a:t>0.050</a:t>
              </a:r>
              <a:endParaRPr kumimoji="0" lang="en-US" altLang="en-US" sz="20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394941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378</Words>
  <Application>Microsoft Office PowerPoint</Application>
  <PresentationFormat>A4 Paper (210x297 mm)</PresentationFormat>
  <Paragraphs>124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MS Sans Serif</vt:lpstr>
      <vt:lpstr>Tahoma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Elsie Cruywagen</dc:creator>
  <cp:lastModifiedBy>Elsie Cruywagen</cp:lastModifiedBy>
  <cp:revision>3</cp:revision>
  <dcterms:created xsi:type="dcterms:W3CDTF">2023-02-15T10:02:09Z</dcterms:created>
  <dcterms:modified xsi:type="dcterms:W3CDTF">2023-02-15T10:11:32Z</dcterms:modified>
</cp:coreProperties>
</file>

<file path=docProps/thumbnail.jpeg>
</file>